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354" r:id="rId2"/>
    <p:sldId id="355" r:id="rId3"/>
    <p:sldId id="341" r:id="rId4"/>
    <p:sldId id="343" r:id="rId5"/>
    <p:sldId id="342" r:id="rId6"/>
    <p:sldId id="345" r:id="rId7"/>
    <p:sldId id="346" r:id="rId8"/>
    <p:sldId id="344" r:id="rId9"/>
    <p:sldId id="348" r:id="rId10"/>
    <p:sldId id="349" r:id="rId11"/>
    <p:sldId id="350" r:id="rId12"/>
    <p:sldId id="351" r:id="rId13"/>
    <p:sldId id="35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A854"/>
    <a:srgbClr val="E67F46"/>
    <a:srgbClr val="E6A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4660" autoAdjust="0"/>
  </p:normalViewPr>
  <p:slideViewPr>
    <p:cSldViewPr>
      <p:cViewPr varScale="1">
        <p:scale>
          <a:sx n="70" d="100"/>
          <a:sy n="70" d="100"/>
        </p:scale>
        <p:origin x="-12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0C6A91-800C-4FF3-B156-D0D9A98AFF9E}" type="datetimeFigureOut">
              <a:rPr lang="en-US"/>
              <a:pPr>
                <a:defRPr/>
              </a:pPr>
              <a:t>12/20/2016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77EFA00-6A1E-48B4-8A14-1DC166BB3976}" type="slidenum">
              <a:rPr lang="en-US"/>
              <a:pPr>
                <a:defRPr/>
              </a:pPr>
              <a:t>‹#›</a:t>
            </a:fld>
            <a:endParaRPr lang="en-US"/>
          </a:p>
        </p:txBody>
      </p:sp>
    </p:spTree>
    <p:extLst>
      <p:ext uri="{BB962C8B-B14F-4D97-AF65-F5344CB8AC3E}">
        <p14:creationId xmlns:p14="http://schemas.microsoft.com/office/powerpoint/2010/main" val="3713770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9D6FD77-C9C3-4289-9D89-11CD4B9AF85D}" type="datetime1">
              <a:rPr lang="en-US"/>
              <a:pPr>
                <a:defRPr/>
              </a:pPr>
              <a:t>12/20/2016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60EA8D-762D-423F-9181-996B490791B1}" type="slidenum">
              <a:rPr lang="en-US"/>
              <a:pPr>
                <a:defRPr/>
              </a:pPr>
              <a:t>‹#›</a:t>
            </a:fld>
            <a:endParaRPr lang="en-US"/>
          </a:p>
        </p:txBody>
      </p:sp>
    </p:spTree>
    <p:extLst>
      <p:ext uri="{BB962C8B-B14F-4D97-AF65-F5344CB8AC3E}">
        <p14:creationId xmlns:p14="http://schemas.microsoft.com/office/powerpoint/2010/main" val="101029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3F4E89-D384-4A08-B216-183453567658}" type="datetime1">
              <a:rPr lang="en-US"/>
              <a:pPr>
                <a:defRPr/>
              </a:pPr>
              <a:t>12/20/2016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324022-E5D0-493F-AD3F-6F6D52EDAB56}" type="slidenum">
              <a:rPr lang="en-US"/>
              <a:pPr>
                <a:defRPr/>
              </a:pPr>
              <a:t>‹#›</a:t>
            </a:fld>
            <a:endParaRPr lang="en-US"/>
          </a:p>
        </p:txBody>
      </p:sp>
    </p:spTree>
    <p:extLst>
      <p:ext uri="{BB962C8B-B14F-4D97-AF65-F5344CB8AC3E}">
        <p14:creationId xmlns:p14="http://schemas.microsoft.com/office/powerpoint/2010/main" val="3713377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6ED7F9-EEB5-4791-A8DA-702950E6961C}" type="datetime1">
              <a:rPr lang="en-US"/>
              <a:pPr>
                <a:defRPr/>
              </a:pPr>
              <a:t>12/20/2016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498BD8-25AC-406E-BAAE-11AB9357CB45}" type="slidenum">
              <a:rPr lang="en-US"/>
              <a:pPr>
                <a:defRPr/>
              </a:pPr>
              <a:t>‹#›</a:t>
            </a:fld>
            <a:endParaRPr lang="en-US"/>
          </a:p>
        </p:txBody>
      </p:sp>
    </p:spTree>
    <p:extLst>
      <p:ext uri="{BB962C8B-B14F-4D97-AF65-F5344CB8AC3E}">
        <p14:creationId xmlns:p14="http://schemas.microsoft.com/office/powerpoint/2010/main" val="90299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AE519B-C841-47A6-83F8-BE11842FE8B8}" type="datetime1">
              <a:rPr lang="en-US"/>
              <a:pPr>
                <a:defRPr/>
              </a:pPr>
              <a:t>12/20/2016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3FA0F5-D7C6-4487-B870-FBA7A1B546B0}" type="slidenum">
              <a:rPr lang="en-US"/>
              <a:pPr>
                <a:defRPr/>
              </a:pPr>
              <a:t>‹#›</a:t>
            </a:fld>
            <a:endParaRPr lang="en-US"/>
          </a:p>
        </p:txBody>
      </p:sp>
    </p:spTree>
    <p:extLst>
      <p:ext uri="{BB962C8B-B14F-4D97-AF65-F5344CB8AC3E}">
        <p14:creationId xmlns:p14="http://schemas.microsoft.com/office/powerpoint/2010/main" val="4286191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451469-883F-4E86-AC93-B7464A6F4E89}" type="datetime1">
              <a:rPr lang="en-US"/>
              <a:pPr>
                <a:defRPr/>
              </a:pPr>
              <a:t>12/20/2016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250964-A26B-45B2-B2CA-6F2445EC7E54}" type="slidenum">
              <a:rPr lang="en-US"/>
              <a:pPr>
                <a:defRPr/>
              </a:pPr>
              <a:t>‹#›</a:t>
            </a:fld>
            <a:endParaRPr lang="en-US"/>
          </a:p>
        </p:txBody>
      </p:sp>
    </p:spTree>
    <p:extLst>
      <p:ext uri="{BB962C8B-B14F-4D97-AF65-F5344CB8AC3E}">
        <p14:creationId xmlns:p14="http://schemas.microsoft.com/office/powerpoint/2010/main" val="67806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F1FCB68-A5E5-49A5-9AC0-F889E303CC03}" type="datetime1">
              <a:rPr lang="en-US"/>
              <a:pPr>
                <a:defRPr/>
              </a:pPr>
              <a:t>12/20/2016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3480C7-B2DD-40F1-8BC3-1C7923186E13}" type="slidenum">
              <a:rPr lang="en-US"/>
              <a:pPr>
                <a:defRPr/>
              </a:pPr>
              <a:t>‹#›</a:t>
            </a:fld>
            <a:endParaRPr lang="en-US"/>
          </a:p>
        </p:txBody>
      </p:sp>
    </p:spTree>
    <p:extLst>
      <p:ext uri="{BB962C8B-B14F-4D97-AF65-F5344CB8AC3E}">
        <p14:creationId xmlns:p14="http://schemas.microsoft.com/office/powerpoint/2010/main" val="270017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9913636-F538-4BAE-843F-988C26CC994D}" type="datetime1">
              <a:rPr lang="en-US"/>
              <a:pPr>
                <a:defRPr/>
              </a:pPr>
              <a:t>12/20/2016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63E2B1-C96E-45B3-AC7B-8B0955C15E39}" type="slidenum">
              <a:rPr lang="en-US"/>
              <a:pPr>
                <a:defRPr/>
              </a:pPr>
              <a:t>‹#›</a:t>
            </a:fld>
            <a:endParaRPr lang="en-US"/>
          </a:p>
        </p:txBody>
      </p:sp>
    </p:spTree>
    <p:extLst>
      <p:ext uri="{BB962C8B-B14F-4D97-AF65-F5344CB8AC3E}">
        <p14:creationId xmlns:p14="http://schemas.microsoft.com/office/powerpoint/2010/main" val="244432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192175B-58AA-4BCB-A355-22D867CDD2AC}" type="datetime1">
              <a:rPr lang="en-US"/>
              <a:pPr>
                <a:defRPr/>
              </a:pPr>
              <a:t>12/20/2016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F6281F8-0EE9-4B44-A0F5-FF3D9A4F47F8}" type="slidenum">
              <a:rPr lang="en-US"/>
              <a:pPr>
                <a:defRPr/>
              </a:pPr>
              <a:t>‹#›</a:t>
            </a:fld>
            <a:endParaRPr lang="en-US"/>
          </a:p>
        </p:txBody>
      </p:sp>
    </p:spTree>
    <p:extLst>
      <p:ext uri="{BB962C8B-B14F-4D97-AF65-F5344CB8AC3E}">
        <p14:creationId xmlns:p14="http://schemas.microsoft.com/office/powerpoint/2010/main" val="318608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60AA2B-698D-4B9A-9E92-B854051DA8B8}" type="datetime1">
              <a:rPr lang="en-US"/>
              <a:pPr>
                <a:defRPr/>
              </a:pPr>
              <a:t>12/20/2016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E8DE68-3292-4738-B699-EEE4D15E1088}" type="slidenum">
              <a:rPr lang="en-US"/>
              <a:pPr>
                <a:defRPr/>
              </a:pPr>
              <a:t>‹#›</a:t>
            </a:fld>
            <a:endParaRPr lang="en-US"/>
          </a:p>
        </p:txBody>
      </p:sp>
    </p:spTree>
    <p:extLst>
      <p:ext uri="{BB962C8B-B14F-4D97-AF65-F5344CB8AC3E}">
        <p14:creationId xmlns:p14="http://schemas.microsoft.com/office/powerpoint/2010/main" val="2068215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AEC117-0ABE-444E-BEB4-888DE9CF5CEC}" type="datetime1">
              <a:rPr lang="en-US"/>
              <a:pPr>
                <a:defRPr/>
              </a:pPr>
              <a:t>12/20/2016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71F8D2-6E20-47FB-B3E5-C37CA04FE794}" type="slidenum">
              <a:rPr lang="en-US"/>
              <a:pPr>
                <a:defRPr/>
              </a:pPr>
              <a:t>‹#›</a:t>
            </a:fld>
            <a:endParaRPr lang="en-US"/>
          </a:p>
        </p:txBody>
      </p:sp>
    </p:spTree>
    <p:extLst>
      <p:ext uri="{BB962C8B-B14F-4D97-AF65-F5344CB8AC3E}">
        <p14:creationId xmlns:p14="http://schemas.microsoft.com/office/powerpoint/2010/main" val="354583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8BA453-A269-4B74-BC80-6224A40D40E4}" type="datetime1">
              <a:rPr lang="en-US"/>
              <a:pPr>
                <a:defRPr/>
              </a:pPr>
              <a:t>12/20/2016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CF7BAF-1528-4A10-9D33-F5A098E61DF5}" type="slidenum">
              <a:rPr lang="en-US"/>
              <a:pPr>
                <a:defRPr/>
              </a:pPr>
              <a:t>‹#›</a:t>
            </a:fld>
            <a:endParaRPr lang="en-US"/>
          </a:p>
        </p:txBody>
      </p:sp>
    </p:spTree>
    <p:extLst>
      <p:ext uri="{BB962C8B-B14F-4D97-AF65-F5344CB8AC3E}">
        <p14:creationId xmlns:p14="http://schemas.microsoft.com/office/powerpoint/2010/main" val="271532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37520AE-A9E3-4CC6-9A7B-2D6096004525}" type="datetime1">
              <a:rPr lang="en-US"/>
              <a:pPr>
                <a:defRPr/>
              </a:pPr>
              <a:t>12/20/2016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CB769FE-7C57-4F81-9E36-9EDE2A28C6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6858000"/>
          </a:xfrm>
        </p:spPr>
        <p:txBody>
          <a:bodyPr>
            <a:normAutofit fontScale="90000"/>
          </a:bodyPr>
          <a:lstStyle/>
          <a:p>
            <a:pPr eaLnBrk="1" hangingPunct="1"/>
            <a:r>
              <a:rPr lang="en-US" altLang="en-US" dirty="0" smtClean="0">
                <a:solidFill>
                  <a:schemeClr val="tx1"/>
                </a:solidFill>
                <a:latin typeface="Algerian" pitchFamily="82" charset="0"/>
                <a:ea typeface="Trebuchet MS" pitchFamily="34" charset="0"/>
                <a:cs typeface="Trebuchet MS" pitchFamily="34" charset="0"/>
              </a:rPr>
              <a:t/>
            </a:r>
            <a:br>
              <a:rPr lang="en-US" altLang="en-US" dirty="0" smtClean="0">
                <a:solidFill>
                  <a:schemeClr val="tx1"/>
                </a:solidFill>
                <a:latin typeface="Algerian" pitchFamily="82" charset="0"/>
                <a:ea typeface="Trebuchet MS" pitchFamily="34" charset="0"/>
                <a:cs typeface="Trebuchet MS" pitchFamily="34" charset="0"/>
              </a:rPr>
            </a:br>
            <a:r>
              <a:rPr lang="en-US" altLang="en-US" dirty="0" smtClean="0">
                <a:solidFill>
                  <a:schemeClr val="tx1"/>
                </a:solidFill>
                <a:latin typeface="Algerian" pitchFamily="82" charset="0"/>
                <a:ea typeface="Trebuchet MS" pitchFamily="34" charset="0"/>
                <a:cs typeface="Trebuchet MS" pitchFamily="34" charset="0"/>
              </a:rPr>
              <a:t>AKUNTANSI KOPERASI</a:t>
            </a:r>
            <a:r>
              <a:rPr lang="en-US" altLang="en-US" sz="5400" dirty="0" smtClean="0">
                <a:solidFill>
                  <a:schemeClr val="tx1"/>
                </a:solidFill>
                <a:latin typeface="Algerian" pitchFamily="82" charset="0"/>
                <a:ea typeface="Trebuchet MS" pitchFamily="34" charset="0"/>
                <a:cs typeface="Trebuchet MS" pitchFamily="34" charset="0"/>
              </a:rPr>
              <a:t/>
            </a:r>
            <a:br>
              <a:rPr lang="en-US" altLang="en-US" sz="5400" dirty="0" smtClean="0">
                <a:solidFill>
                  <a:schemeClr val="tx1"/>
                </a:solidFill>
                <a:latin typeface="Algerian" pitchFamily="82" charset="0"/>
                <a:ea typeface="Trebuchet MS" pitchFamily="34" charset="0"/>
                <a:cs typeface="Trebuchet MS" pitchFamily="34" charset="0"/>
              </a:rPr>
            </a:br>
            <a:r>
              <a:rPr lang="en-US" altLang="en-US" dirty="0" smtClean="0">
                <a:solidFill>
                  <a:schemeClr val="tx1"/>
                </a:solidFill>
                <a:ea typeface="Trebuchet MS" pitchFamily="34" charset="0"/>
                <a:cs typeface="Trebuchet MS" pitchFamily="34" charset="0"/>
              </a:rPr>
              <a:t/>
            </a:r>
            <a:br>
              <a:rPr lang="en-US" altLang="en-US" dirty="0" smtClean="0">
                <a:solidFill>
                  <a:schemeClr val="tx1"/>
                </a:solidFill>
                <a:ea typeface="Trebuchet MS" pitchFamily="34" charset="0"/>
                <a:cs typeface="Trebuchet MS" pitchFamily="34" charset="0"/>
              </a:rPr>
            </a:br>
            <a:r>
              <a:rPr lang="en-US" altLang="en-US" dirty="0" smtClean="0">
                <a:solidFill>
                  <a:schemeClr val="tx1"/>
                </a:solidFill>
                <a:ea typeface="Trebuchet MS" pitchFamily="34" charset="0"/>
                <a:cs typeface="Trebuchet MS" pitchFamily="34" charset="0"/>
              </a:rPr>
              <a:t/>
            </a:r>
            <a:br>
              <a:rPr lang="en-US" altLang="en-US" dirty="0" smtClean="0">
                <a:solidFill>
                  <a:schemeClr val="tx1"/>
                </a:solidFill>
                <a:ea typeface="Trebuchet MS" pitchFamily="34" charset="0"/>
                <a:cs typeface="Trebuchet MS" pitchFamily="34" charset="0"/>
              </a:rPr>
            </a:br>
            <a:r>
              <a:rPr lang="en-US" altLang="en-US" dirty="0" smtClean="0">
                <a:solidFill>
                  <a:schemeClr val="tx1"/>
                </a:solidFill>
                <a:ea typeface="Trebuchet MS" pitchFamily="34" charset="0"/>
                <a:cs typeface="Trebuchet MS" pitchFamily="34" charset="0"/>
              </a:rPr>
              <a:t/>
            </a:r>
            <a:br>
              <a:rPr lang="en-US" altLang="en-US" dirty="0" smtClean="0">
                <a:solidFill>
                  <a:schemeClr val="tx1"/>
                </a:solidFill>
                <a:ea typeface="Trebuchet MS" pitchFamily="34" charset="0"/>
                <a:cs typeface="Trebuchet MS" pitchFamily="34" charset="0"/>
              </a:rPr>
            </a:br>
            <a:r>
              <a:rPr lang="en-US" altLang="en-US" dirty="0" smtClean="0">
                <a:solidFill>
                  <a:schemeClr val="tx1"/>
                </a:solidFill>
                <a:ea typeface="Trebuchet MS" pitchFamily="34" charset="0"/>
                <a:cs typeface="Trebuchet MS" pitchFamily="34" charset="0"/>
              </a:rPr>
              <a:t/>
            </a:r>
            <a:br>
              <a:rPr lang="en-US" altLang="en-US" dirty="0" smtClean="0">
                <a:solidFill>
                  <a:schemeClr val="tx1"/>
                </a:solidFill>
                <a:ea typeface="Trebuchet MS" pitchFamily="34" charset="0"/>
                <a:cs typeface="Trebuchet MS" pitchFamily="34" charset="0"/>
              </a:rPr>
            </a:br>
            <a:r>
              <a:rPr lang="en-US" altLang="en-US" dirty="0" smtClean="0">
                <a:solidFill>
                  <a:schemeClr val="tx1"/>
                </a:solidFill>
                <a:ea typeface="Trebuchet MS" pitchFamily="34" charset="0"/>
                <a:cs typeface="Trebuchet MS" pitchFamily="34" charset="0"/>
              </a:rPr>
              <a:t/>
            </a:r>
            <a:br>
              <a:rPr lang="en-US" altLang="en-US" dirty="0" smtClean="0">
                <a:solidFill>
                  <a:schemeClr val="tx1"/>
                </a:solidFill>
                <a:ea typeface="Trebuchet MS" pitchFamily="34" charset="0"/>
                <a:cs typeface="Trebuchet MS" pitchFamily="34" charset="0"/>
              </a:rPr>
            </a:br>
            <a:r>
              <a:rPr lang="en-US" altLang="en-US" dirty="0">
                <a:solidFill>
                  <a:schemeClr val="tx1"/>
                </a:solidFill>
                <a:ea typeface="Trebuchet MS" pitchFamily="34" charset="0"/>
                <a:cs typeface="Trebuchet MS" pitchFamily="34" charset="0"/>
              </a:rPr>
              <a:t/>
            </a:r>
            <a:br>
              <a:rPr lang="en-US" altLang="en-US" dirty="0">
                <a:solidFill>
                  <a:schemeClr val="tx1"/>
                </a:solidFill>
                <a:ea typeface="Trebuchet MS" pitchFamily="34" charset="0"/>
                <a:cs typeface="Trebuchet MS" pitchFamily="34" charset="0"/>
              </a:rPr>
            </a:br>
            <a:r>
              <a:rPr lang="en-US" altLang="en-US" sz="2400" dirty="0" smtClean="0">
                <a:solidFill>
                  <a:schemeClr val="tx1"/>
                </a:solidFill>
                <a:latin typeface="Times New Roman" pitchFamily="18" charset="0"/>
                <a:ea typeface="Trebuchet MS" pitchFamily="34" charset="0"/>
                <a:cs typeface="Trebuchet MS" pitchFamily="34" charset="0"/>
              </a:rPr>
              <a:t>JUNAIDI, SE., MSA</a:t>
            </a:r>
            <a:br>
              <a:rPr lang="en-US" altLang="en-US" sz="2400" dirty="0" smtClean="0">
                <a:solidFill>
                  <a:schemeClr val="tx1"/>
                </a:solidFill>
                <a:latin typeface="Times New Roman" pitchFamily="18" charset="0"/>
                <a:ea typeface="Trebuchet MS" pitchFamily="34" charset="0"/>
                <a:cs typeface="Trebuchet MS" pitchFamily="34" charset="0"/>
              </a:rPr>
            </a:br>
            <a:r>
              <a:rPr lang="en-US" altLang="en-US" sz="2400" dirty="0" smtClean="0">
                <a:solidFill>
                  <a:schemeClr val="tx1"/>
                </a:solidFill>
                <a:latin typeface="Times New Roman" pitchFamily="18" charset="0"/>
                <a:ea typeface="Trebuchet MS" pitchFamily="34" charset="0"/>
                <a:cs typeface="Trebuchet MS" pitchFamily="34" charset="0"/>
              </a:rPr>
              <a:t/>
            </a:r>
            <a:br>
              <a:rPr lang="en-US" altLang="en-US" sz="2400" dirty="0" smtClean="0">
                <a:solidFill>
                  <a:schemeClr val="tx1"/>
                </a:solidFill>
                <a:latin typeface="Times New Roman" pitchFamily="18" charset="0"/>
                <a:ea typeface="Trebuchet MS" pitchFamily="34" charset="0"/>
                <a:cs typeface="Trebuchet MS" pitchFamily="34" charset="0"/>
              </a:rPr>
            </a:br>
            <a:r>
              <a:rPr lang="en-US" altLang="en-US" sz="2800" dirty="0" smtClean="0">
                <a:solidFill>
                  <a:schemeClr val="tx1"/>
                </a:solidFill>
                <a:latin typeface="Times New Roman" pitchFamily="18" charset="0"/>
                <a:ea typeface="Trebuchet MS" pitchFamily="34" charset="0"/>
                <a:cs typeface="Trebuchet MS" pitchFamily="34" charset="0"/>
              </a:rPr>
              <a:t>FAKULTAS EKONOMI</a:t>
            </a:r>
            <a:br>
              <a:rPr lang="en-US" altLang="en-US" sz="2800" dirty="0" smtClean="0">
                <a:solidFill>
                  <a:schemeClr val="tx1"/>
                </a:solidFill>
                <a:latin typeface="Times New Roman" pitchFamily="18" charset="0"/>
                <a:ea typeface="Trebuchet MS" pitchFamily="34" charset="0"/>
                <a:cs typeface="Trebuchet MS" pitchFamily="34" charset="0"/>
              </a:rPr>
            </a:br>
            <a:r>
              <a:rPr lang="en-US" altLang="en-US" sz="2800" dirty="0" smtClean="0">
                <a:solidFill>
                  <a:schemeClr val="tx1"/>
                </a:solidFill>
                <a:latin typeface="Times New Roman" pitchFamily="18" charset="0"/>
                <a:ea typeface="Trebuchet MS" pitchFamily="34" charset="0"/>
                <a:cs typeface="Trebuchet MS" pitchFamily="34" charset="0"/>
              </a:rPr>
              <a:t>UNIVERSITAS ISLAM MALANG</a:t>
            </a:r>
            <a:br>
              <a:rPr lang="en-US" altLang="en-US" sz="2800" dirty="0" smtClean="0">
                <a:solidFill>
                  <a:schemeClr val="tx1"/>
                </a:solidFill>
                <a:latin typeface="Times New Roman" pitchFamily="18" charset="0"/>
                <a:ea typeface="Trebuchet MS" pitchFamily="34" charset="0"/>
                <a:cs typeface="Trebuchet MS" pitchFamily="34" charset="0"/>
              </a:rPr>
            </a:br>
            <a:r>
              <a:rPr lang="en-US" altLang="en-US" sz="2800" dirty="0" smtClean="0">
                <a:solidFill>
                  <a:schemeClr val="tx1"/>
                </a:solidFill>
                <a:latin typeface="Times New Roman" pitchFamily="18" charset="0"/>
                <a:ea typeface="Trebuchet MS" pitchFamily="34" charset="0"/>
                <a:cs typeface="Trebuchet MS" pitchFamily="34" charset="0"/>
              </a:rPr>
              <a:t>2016</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7763" y="2608263"/>
            <a:ext cx="1768475" cy="164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685268"/>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71683" name="Title 1"/>
          <p:cNvSpPr>
            <a:spLocks noGrp="1"/>
          </p:cNvSpPr>
          <p:nvPr>
            <p:ph type="title"/>
          </p:nvPr>
        </p:nvSpPr>
        <p:spPr/>
        <p:txBody>
          <a:bodyPr/>
          <a:lstStyle/>
          <a:p>
            <a:pPr algn="l" eaLnBrk="1" hangingPunct="1"/>
            <a:r>
              <a:rPr lang="en-US" altLang="en-US" b="1" dirty="0" smtClean="0">
                <a:solidFill>
                  <a:schemeClr val="accent1"/>
                </a:solidFill>
              </a:rPr>
              <a:t>INVESTASI DALAM SAHAM</a:t>
            </a:r>
            <a:endParaRPr lang="en-US" altLang="en-US" b="1" dirty="0" smtClean="0">
              <a:solidFill>
                <a:schemeClr val="accent1"/>
              </a:solidFill>
            </a:endParaRPr>
          </a:p>
        </p:txBody>
      </p:sp>
      <p:sp>
        <p:nvSpPr>
          <p:cNvPr id="6147" name="Content Placeholder 2"/>
          <p:cNvSpPr>
            <a:spLocks noGrp="1"/>
          </p:cNvSpPr>
          <p:nvPr>
            <p:ph idx="1"/>
          </p:nvPr>
        </p:nvSpPr>
        <p:spPr>
          <a:xfrm>
            <a:off x="457200" y="1428750"/>
            <a:ext cx="8229600" cy="4857750"/>
          </a:xfrm>
        </p:spPr>
        <p:txBody>
          <a:bodyPr/>
          <a:lstStyle/>
          <a:p>
            <a:pPr marL="231775" indent="-231775" eaLnBrk="1" hangingPunct="1">
              <a:spcBef>
                <a:spcPts val="600"/>
              </a:spcBef>
              <a:buClr>
                <a:schemeClr val="accent1"/>
              </a:buClr>
              <a:defRPr/>
            </a:pPr>
            <a:r>
              <a:rPr lang="en-US" sz="2400" b="1" dirty="0" smtClean="0"/>
              <a:t>Perusahaan </a:t>
            </a:r>
            <a:r>
              <a:rPr lang="en-US" sz="2400" b="1" dirty="0" err="1" smtClean="0"/>
              <a:t>Induk</a:t>
            </a:r>
            <a:r>
              <a:rPr lang="en-US" sz="2400" b="1" dirty="0" smtClean="0"/>
              <a:t> </a:t>
            </a:r>
            <a:r>
              <a:rPr lang="en-US" sz="2400" b="1" dirty="0" err="1" smtClean="0"/>
              <a:t>dan</a:t>
            </a:r>
            <a:r>
              <a:rPr lang="en-US" sz="2400" b="1" dirty="0" smtClean="0"/>
              <a:t> Perusahaan </a:t>
            </a:r>
            <a:r>
              <a:rPr lang="en-US" sz="2400" b="1" dirty="0" err="1" smtClean="0"/>
              <a:t>Anak</a:t>
            </a:r>
            <a:endParaRPr lang="en-US" sz="2400" b="1" dirty="0" smtClean="0"/>
          </a:p>
          <a:p>
            <a:pPr marL="519113" lvl="1" indent="-287338" eaLnBrk="1" hangingPunct="1">
              <a:spcBef>
                <a:spcPts val="600"/>
              </a:spcBef>
              <a:buClr>
                <a:schemeClr val="accent1"/>
              </a:buClr>
              <a:defRPr/>
            </a:pPr>
            <a:r>
              <a:rPr lang="en-US" sz="2400" dirty="0" smtClean="0">
                <a:effectLst>
                  <a:outerShdw blurRad="38100" dist="38100" dir="2700000" algn="tl">
                    <a:srgbClr val="000000">
                      <a:alpha val="43137"/>
                    </a:srgbClr>
                  </a:outerShdw>
                </a:effectLst>
              </a:rPr>
              <a:t>Ada </a:t>
            </a:r>
            <a:r>
              <a:rPr lang="en-US" sz="2400" dirty="0" err="1" smtClean="0">
                <a:effectLst>
                  <a:outerShdw blurRad="38100" dist="38100" dir="2700000" algn="tl">
                    <a:srgbClr val="000000">
                      <a:alpha val="43137"/>
                    </a:srgbClr>
                  </a:outerShdw>
                </a:effectLst>
              </a:rPr>
              <a:t>kalanya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sebuah</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koperasi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membeli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saham</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perusahaan</a:t>
            </a:r>
            <a:r>
              <a:rPr lang="en-US" sz="2400" dirty="0" smtClean="0">
                <a:effectLst>
                  <a:outerShdw blurRad="38100" dist="38100" dir="2700000" algn="tl">
                    <a:srgbClr val="000000">
                      <a:alpha val="43137"/>
                    </a:srgbClr>
                  </a:outerShdw>
                </a:effectLst>
              </a:rPr>
              <a:t> lain </a:t>
            </a:r>
            <a:r>
              <a:rPr lang="en-US" sz="2400" dirty="0" err="1" smtClean="0">
                <a:effectLst>
                  <a:outerShdw blurRad="38100" dist="38100" dir="2700000" algn="tl">
                    <a:srgbClr val="000000">
                      <a:alpha val="43137"/>
                    </a:srgbClr>
                  </a:outerShdw>
                </a:effectLst>
              </a:rPr>
              <a:t>dalam</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jumlah</a:t>
            </a:r>
            <a:r>
              <a:rPr lang="en-US" sz="2400" dirty="0" smtClean="0">
                <a:effectLst>
                  <a:outerShdw blurRad="38100" dist="38100" dir="2700000" algn="tl">
                    <a:srgbClr val="000000">
                      <a:alpha val="43137"/>
                    </a:srgbClr>
                  </a:outerShdw>
                </a:effectLst>
              </a:rPr>
              <a:t> yang </a:t>
            </a:r>
            <a:r>
              <a:rPr lang="en-US" sz="2400" dirty="0" err="1" smtClean="0">
                <a:effectLst>
                  <a:outerShdw blurRad="38100" dist="38100" dir="2700000" algn="tl">
                    <a:srgbClr val="000000">
                      <a:alpha val="43137"/>
                    </a:srgbClr>
                  </a:outerShdw>
                </a:effectLst>
              </a:rPr>
              <a:t>cukup</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besar</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sehingga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koperasi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tersebut</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menjadi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pemegang</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saham</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mayoritas</a:t>
            </a:r>
            <a:r>
              <a:rPr lang="en-US" sz="2400" dirty="0" smtClean="0">
                <a:effectLst>
                  <a:outerShdw blurRad="38100" dist="38100" dir="2700000" algn="tl">
                    <a:srgbClr val="000000">
                      <a:alpha val="43137"/>
                    </a:srgbClr>
                  </a:outerShdw>
                </a:effectLst>
              </a:rPr>
              <a:t> di </a:t>
            </a:r>
            <a:r>
              <a:rPr lang="en-US" sz="2400" dirty="0" err="1" smtClean="0">
                <a:effectLst>
                  <a:outerShdw blurRad="38100" dist="38100" dir="2700000" algn="tl">
                    <a:srgbClr val="000000">
                      <a:alpha val="43137"/>
                    </a:srgbClr>
                  </a:outerShdw>
                </a:effectLst>
              </a:rPr>
              <a:t>perusahaan</a:t>
            </a:r>
            <a:r>
              <a:rPr lang="en-US" sz="2400" dirty="0" smtClean="0">
                <a:effectLst>
                  <a:outerShdw blurRad="38100" dist="38100" dir="2700000" algn="tl">
                    <a:srgbClr val="000000">
                      <a:alpha val="43137"/>
                    </a:srgbClr>
                  </a:outerShdw>
                </a:effectLst>
              </a:rPr>
              <a:t> yang </a:t>
            </a:r>
            <a:r>
              <a:rPr lang="en-US" sz="2400" dirty="0" err="1" smtClean="0">
                <a:effectLst>
                  <a:outerShdw blurRad="38100" dist="38100" dir="2700000" algn="tl">
                    <a:srgbClr val="000000">
                      <a:alpha val="43137"/>
                    </a:srgbClr>
                  </a:outerShdw>
                </a:effectLst>
              </a:rPr>
              <a:t>sahamnya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dibeli</a:t>
            </a:r>
            <a:r>
              <a:rPr lang="en-US" sz="2400" dirty="0" smtClean="0">
                <a:effectLst>
                  <a:outerShdw blurRad="38100" dist="38100" dir="2700000" algn="tl">
                    <a:srgbClr val="000000">
                      <a:alpha val="43137"/>
                    </a:srgbClr>
                  </a:outerShdw>
                </a:effectLst>
              </a:rPr>
              <a:t>. </a:t>
            </a:r>
          </a:p>
          <a:p>
            <a:pPr marL="519113" lvl="1" indent="-287338" eaLnBrk="1" hangingPunct="1">
              <a:spcBef>
                <a:spcPts val="600"/>
              </a:spcBef>
              <a:buClr>
                <a:schemeClr val="accent1"/>
              </a:buClr>
              <a:defRPr/>
            </a:pPr>
            <a:r>
              <a:rPr lang="en-US" sz="2400" dirty="0" err="1" smtClean="0">
                <a:effectLst>
                  <a:outerShdw blurRad="38100" dist="38100" dir="2700000" algn="tl">
                    <a:srgbClr val="000000">
                      <a:alpha val="43137"/>
                    </a:srgbClr>
                  </a:outerShdw>
                </a:effectLst>
              </a:rPr>
              <a:t>Dalam</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kondisi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seperti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itu</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koperasi</a:t>
            </a:r>
            <a:r>
              <a:rPr lang="en-US" sz="2400" dirty="0" smtClean="0">
                <a:effectLst>
                  <a:outerShdw blurRad="38100" dist="38100" dir="2700000" algn="tl">
                    <a:srgbClr val="000000">
                      <a:alpha val="43137"/>
                    </a:srgbClr>
                  </a:outerShdw>
                </a:effectLst>
              </a:rPr>
              <a:t> yang </a:t>
            </a:r>
            <a:r>
              <a:rPr lang="en-US" sz="2400" dirty="0" err="1" smtClean="0">
                <a:effectLst>
                  <a:outerShdw blurRad="38100" dist="38100" dir="2700000" algn="tl">
                    <a:srgbClr val="000000">
                      <a:alpha val="43137"/>
                    </a:srgbClr>
                  </a:outerShdw>
                </a:effectLst>
              </a:rPr>
              <a:t>membeli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saham</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perusahaan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lainnya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disebut</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sebagai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perusahaan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induk</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perusahaan</a:t>
            </a:r>
            <a:r>
              <a:rPr lang="en-US" sz="2400" dirty="0" smtClean="0">
                <a:effectLst>
                  <a:outerShdw blurRad="38100" dist="38100" dir="2700000" algn="tl">
                    <a:srgbClr val="000000">
                      <a:alpha val="43137"/>
                    </a:srgbClr>
                  </a:outerShdw>
                </a:effectLst>
              </a:rPr>
              <a:t> yang </a:t>
            </a:r>
            <a:r>
              <a:rPr lang="en-US" sz="2400" dirty="0" err="1" smtClean="0">
                <a:effectLst>
                  <a:outerShdw blurRad="38100" dist="38100" dir="2700000" algn="tl">
                    <a:srgbClr val="000000">
                      <a:alpha val="43137"/>
                    </a:srgbClr>
                  </a:outerShdw>
                </a:effectLst>
              </a:rPr>
              <a:t>sahamnya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dibeli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menjadi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perusahaan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anak</a:t>
            </a:r>
            <a:r>
              <a:rPr lang="en-US" sz="2400" dirty="0" smtClean="0">
                <a:effectLst>
                  <a:outerShdw blurRad="38100" dist="38100" dir="2700000" algn="tl">
                    <a:srgbClr val="000000">
                      <a:alpha val="43137"/>
                    </a:srgbClr>
                  </a:outerShdw>
                </a:effectLst>
              </a:rPr>
              <a:t>.</a:t>
            </a:r>
          </a:p>
          <a:p>
            <a:pPr marL="736600" lvl="2" indent="-217488" eaLnBrk="1" hangingPunct="1">
              <a:spcBef>
                <a:spcPts val="600"/>
              </a:spcBef>
              <a:buClr>
                <a:schemeClr val="accent1"/>
              </a:buClr>
              <a:defRPr/>
            </a:pPr>
            <a:r>
              <a:rPr lang="en-US" dirty="0" smtClean="0">
                <a:solidFill>
                  <a:schemeClr val="accent1"/>
                </a:solidFill>
                <a:effectLst>
                  <a:outerShdw blurRad="38100" dist="38100" dir="2700000" algn="tl">
                    <a:srgbClr val="000000">
                      <a:alpha val="43137"/>
                    </a:srgbClr>
                  </a:outerShdw>
                </a:effectLst>
              </a:rPr>
              <a:t>Perusahaan </a:t>
            </a:r>
            <a:r>
              <a:rPr lang="en-US" dirty="0" err="1" smtClean="0">
                <a:solidFill>
                  <a:schemeClr val="accent1"/>
                </a:solidFill>
                <a:effectLst>
                  <a:outerShdw blurRad="38100" dist="38100" dir="2700000" algn="tl">
                    <a:srgbClr val="000000">
                      <a:alpha val="43137"/>
                    </a:srgbClr>
                  </a:outerShdw>
                </a:effectLst>
              </a:rPr>
              <a:t>induk</a:t>
            </a:r>
            <a:r>
              <a:rPr lang="en-US" dirty="0" smtClean="0">
                <a:solidFill>
                  <a:schemeClr val="accent1"/>
                </a:solidFill>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t>
            </a:r>
            <a:r>
              <a:rPr lang="en-US" i="1" dirty="0" smtClean="0">
                <a:effectLst>
                  <a:outerShdw blurRad="38100" dist="38100" dir="2700000" algn="tl">
                    <a:srgbClr val="000000">
                      <a:alpha val="43137"/>
                    </a:srgbClr>
                  </a:outerShdw>
                </a:effectLst>
              </a:rPr>
              <a:t>holding company</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adalah</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perusahaan</a:t>
            </a:r>
            <a:r>
              <a:rPr lang="en-US" dirty="0" smtClean="0">
                <a:effectLst>
                  <a:outerShdw blurRad="38100" dist="38100" dir="2700000" algn="tl">
                    <a:srgbClr val="000000">
                      <a:alpha val="43137"/>
                    </a:srgbClr>
                  </a:outerShdw>
                </a:effectLst>
              </a:rPr>
              <a:t> yang </a:t>
            </a:r>
            <a:r>
              <a:rPr lang="en-US" dirty="0" err="1" smtClean="0">
                <a:effectLst>
                  <a:outerShdw blurRad="38100" dist="38100" dir="2700000" algn="tl">
                    <a:srgbClr val="000000">
                      <a:alpha val="43137"/>
                    </a:srgbClr>
                  </a:outerShdw>
                </a:effectLst>
              </a:rPr>
              <a:t>membeli</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dan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menguasai</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saham</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perusahaan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lainnya</a:t>
            </a:r>
            <a:r>
              <a:rPr lang="en-US" dirty="0" smtClean="0">
                <a:effectLst>
                  <a:outerShdw blurRad="38100" dist="38100" dir="2700000" algn="tl">
                    <a:srgbClr val="000000">
                      <a:alpha val="43137"/>
                    </a:srgbClr>
                  </a:outerShdw>
                </a:effectLst>
              </a:rPr>
              <a:t>. </a:t>
            </a:r>
          </a:p>
          <a:p>
            <a:pPr marL="736600" lvl="2" indent="-217488" eaLnBrk="1" hangingPunct="1">
              <a:spcBef>
                <a:spcPts val="600"/>
              </a:spcBef>
              <a:buClr>
                <a:schemeClr val="accent1"/>
              </a:buClr>
              <a:defRPr/>
            </a:pPr>
            <a:r>
              <a:rPr lang="en-US" dirty="0" err="1" smtClean="0">
                <a:effectLst>
                  <a:outerShdw blurRad="38100" dist="38100" dir="2700000" algn="tl">
                    <a:srgbClr val="000000">
                      <a:alpha val="43137"/>
                    </a:srgbClr>
                  </a:outerShdw>
                </a:effectLst>
              </a:rPr>
              <a:t>Sedangkan</a:t>
            </a:r>
            <a:r>
              <a:rPr lang="en-US" dirty="0" smtClean="0">
                <a:effectLst>
                  <a:outerShdw blurRad="38100" dist="38100" dir="2700000" algn="tl">
                    <a:srgbClr val="000000">
                      <a:alpha val="43137"/>
                    </a:srgbClr>
                  </a:outerShdw>
                </a:effectLst>
              </a:rPr>
              <a:t> </a:t>
            </a:r>
            <a:r>
              <a:rPr lang="en-US" dirty="0" err="1" smtClean="0">
                <a:solidFill>
                  <a:schemeClr val="accent1"/>
                </a:solidFill>
                <a:effectLst>
                  <a:outerShdw blurRad="38100" dist="38100" dir="2700000" algn="tl">
                    <a:srgbClr val="000000">
                      <a:alpha val="43137"/>
                    </a:srgbClr>
                  </a:outerShdw>
                </a:effectLst>
              </a:rPr>
              <a:t>perusahaan</a:t>
            </a:r>
            <a:r>
              <a:rPr lang="en-US" dirty="0" smtClean="0">
                <a:solidFill>
                  <a:schemeClr val="accent1"/>
                </a:solidFill>
                <a:effectLst>
                  <a:outerShdw blurRad="38100" dist="38100" dir="2700000" algn="tl">
                    <a:srgbClr val="000000">
                      <a:alpha val="43137"/>
                    </a:srgbClr>
                  </a:outerShdw>
                </a:effectLst>
              </a:rPr>
              <a:t> </a:t>
            </a:r>
            <a:r>
              <a:rPr lang="en-US" dirty="0" err="1" smtClean="0">
                <a:solidFill>
                  <a:schemeClr val="accent1"/>
                </a:solidFill>
                <a:effectLst>
                  <a:outerShdw blurRad="38100" dist="38100" dir="2700000" algn="tl">
                    <a:srgbClr val="000000">
                      <a:alpha val="43137"/>
                    </a:srgbClr>
                  </a:outerShdw>
                </a:effectLst>
              </a:rPr>
              <a:t>anak</a:t>
            </a:r>
            <a:r>
              <a:rPr lang="en-US" dirty="0" smtClean="0">
                <a:solidFill>
                  <a:schemeClr val="accent1"/>
                </a:solidFill>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t>
            </a:r>
            <a:r>
              <a:rPr lang="en-US" i="1" dirty="0" smtClean="0">
                <a:effectLst>
                  <a:outerShdw blurRad="38100" dist="38100" dir="2700000" algn="tl">
                    <a:srgbClr val="000000">
                      <a:alpha val="43137"/>
                    </a:srgbClr>
                  </a:outerShdw>
                </a:effectLst>
              </a:rPr>
              <a:t>subsidiary company</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adalah</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perusahaan</a:t>
            </a:r>
            <a:r>
              <a:rPr lang="en-US" dirty="0" smtClean="0">
                <a:effectLst>
                  <a:outerShdw blurRad="38100" dist="38100" dir="2700000" algn="tl">
                    <a:srgbClr val="000000">
                      <a:alpha val="43137"/>
                    </a:srgbClr>
                  </a:outerShdw>
                </a:effectLst>
              </a:rPr>
              <a:t> yang </a:t>
            </a:r>
            <a:r>
              <a:rPr lang="en-US" dirty="0" err="1" smtClean="0">
                <a:effectLst>
                  <a:outerShdw blurRad="38100" dist="38100" dir="2700000" algn="tl">
                    <a:srgbClr val="000000">
                      <a:alpha val="43137"/>
                    </a:srgbClr>
                  </a:outerShdw>
                </a:effectLst>
              </a:rPr>
              <a:t>sahamnya</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dibeli</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dan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dikuasai</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oleh</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perusahaan</a:t>
            </a:r>
            <a:r>
              <a:rPr lang="en-US" dirty="0" smtClean="0">
                <a:effectLst>
                  <a:outerShdw blurRad="38100" dist="38100" dir="2700000" algn="tl">
                    <a:srgbClr val="000000">
                      <a:alpha val="43137"/>
                    </a:srgbClr>
                  </a:outerShdw>
                </a:effectLst>
              </a:rPr>
              <a:t> lain.</a:t>
            </a:r>
          </a:p>
        </p:txBody>
      </p:sp>
      <p:sp>
        <p:nvSpPr>
          <p:cNvPr id="4" name="Slide Number Placeholder 3"/>
          <p:cNvSpPr>
            <a:spLocks noGrp="1"/>
          </p:cNvSpPr>
          <p:nvPr>
            <p:ph type="sldNum" sz="quarter" idx="12"/>
          </p:nvPr>
        </p:nvSpPr>
        <p:spPr/>
        <p:txBody>
          <a:bodyPr/>
          <a:lstStyle/>
          <a:p>
            <a:pPr>
              <a:defRPr/>
            </a:pPr>
            <a:fld id="{78814462-F2F3-488C-8C65-A8086F10D4C6}" type="slidenum">
              <a:rPr lang="en-US">
                <a:solidFill>
                  <a:schemeClr val="tx2"/>
                </a:solidFill>
                <a:effectLst>
                  <a:outerShdw blurRad="38100" dist="38100" dir="2700000" algn="tl">
                    <a:srgbClr val="000000">
                      <a:alpha val="43137"/>
                    </a:srgbClr>
                  </a:outerShdw>
                </a:effectLst>
              </a:rPr>
              <a:pPr>
                <a:defRPr/>
              </a:pPr>
              <a:t>10</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72707" name="Title 1"/>
          <p:cNvSpPr>
            <a:spLocks noGrp="1"/>
          </p:cNvSpPr>
          <p:nvPr>
            <p:ph type="title"/>
          </p:nvPr>
        </p:nvSpPr>
        <p:spPr>
          <a:xfrm>
            <a:off x="457200" y="-27384"/>
            <a:ext cx="8229600" cy="1143000"/>
          </a:xfrm>
        </p:spPr>
        <p:txBody>
          <a:bodyPr/>
          <a:lstStyle/>
          <a:p>
            <a:pPr algn="l" eaLnBrk="1" hangingPunct="1"/>
            <a:r>
              <a:rPr lang="en-US" altLang="en-US" b="1" dirty="0" smtClean="0">
                <a:solidFill>
                  <a:schemeClr val="accent1"/>
                </a:solidFill>
              </a:rPr>
              <a:t>INVESTASI DALAM SAHAM</a:t>
            </a:r>
            <a:endParaRPr lang="en-US" altLang="en-US" b="1" dirty="0" smtClean="0">
              <a:solidFill>
                <a:schemeClr val="accent1"/>
              </a:solidFill>
            </a:endParaRPr>
          </a:p>
        </p:txBody>
      </p:sp>
      <p:sp>
        <p:nvSpPr>
          <p:cNvPr id="6147" name="Content Placeholder 2"/>
          <p:cNvSpPr>
            <a:spLocks noGrp="1"/>
          </p:cNvSpPr>
          <p:nvPr>
            <p:ph idx="1"/>
          </p:nvPr>
        </p:nvSpPr>
        <p:spPr>
          <a:xfrm>
            <a:off x="457200" y="1052736"/>
            <a:ext cx="8229600" cy="4857750"/>
          </a:xfrm>
        </p:spPr>
        <p:txBody>
          <a:bodyPr/>
          <a:lstStyle/>
          <a:p>
            <a:pPr marL="231775" indent="-231775" eaLnBrk="1" hangingPunct="1">
              <a:spcBef>
                <a:spcPts val="600"/>
              </a:spcBef>
              <a:buClr>
                <a:schemeClr val="accent1"/>
              </a:buClr>
              <a:defRPr/>
            </a:pPr>
            <a:r>
              <a:rPr lang="en-US" sz="2400" b="1" dirty="0" smtClean="0"/>
              <a:t>Perusahaan </a:t>
            </a:r>
            <a:r>
              <a:rPr lang="en-US" sz="2400" b="1" dirty="0" err="1" smtClean="0"/>
              <a:t>Induk</a:t>
            </a:r>
            <a:r>
              <a:rPr lang="en-US" sz="2400" b="1" dirty="0" smtClean="0"/>
              <a:t> </a:t>
            </a:r>
            <a:r>
              <a:rPr lang="en-US" sz="2400" b="1" dirty="0" err="1" smtClean="0"/>
              <a:t>dan</a:t>
            </a:r>
            <a:r>
              <a:rPr lang="en-US" sz="2400" b="1" dirty="0" smtClean="0"/>
              <a:t> Perusahaan </a:t>
            </a:r>
            <a:r>
              <a:rPr lang="en-US" sz="2400" b="1" dirty="0" err="1" smtClean="0"/>
              <a:t>Anak</a:t>
            </a:r>
            <a:endParaRPr lang="en-US" sz="2400" b="1" dirty="0" smtClean="0"/>
          </a:p>
          <a:p>
            <a:pPr marL="519113" lvl="1" indent="-287338" eaLnBrk="1" hangingPunct="1">
              <a:spcBef>
                <a:spcPts val="600"/>
              </a:spcBef>
              <a:buClr>
                <a:schemeClr val="accent1"/>
              </a:buClr>
              <a:defRPr/>
            </a:pPr>
            <a:r>
              <a:rPr lang="en-US" sz="2400" dirty="0" smtClean="0">
                <a:effectLst>
                  <a:outerShdw blurRad="38100" dist="38100" dir="2700000" algn="tl">
                    <a:srgbClr val="000000">
                      <a:alpha val="43137"/>
                    </a:srgbClr>
                  </a:outerShdw>
                </a:effectLst>
              </a:rPr>
              <a:t>Perusahaan </a:t>
            </a:r>
            <a:r>
              <a:rPr lang="en-US" sz="2400" dirty="0" err="1" smtClean="0">
                <a:effectLst>
                  <a:outerShdw blurRad="38100" dist="38100" dir="2700000" algn="tl">
                    <a:srgbClr val="000000">
                      <a:alpha val="43137"/>
                    </a:srgbClr>
                  </a:outerShdw>
                </a:effectLst>
              </a:rPr>
              <a:t>induk</a:t>
            </a:r>
            <a:r>
              <a:rPr lang="en-US" sz="2400" dirty="0" smtClean="0">
                <a:effectLst>
                  <a:outerShdw blurRad="38100" dist="38100" dir="2700000" algn="tl">
                    <a:srgbClr val="000000">
                      <a:alpha val="43137"/>
                    </a:srgbClr>
                  </a:outerShdw>
                </a:effectLst>
              </a:rPr>
              <a:t> yang </a:t>
            </a:r>
            <a:r>
              <a:rPr lang="en-US" sz="2400" dirty="0" err="1" smtClean="0">
                <a:effectLst>
                  <a:outerShdw blurRad="38100" dist="38100" dir="2700000" algn="tl">
                    <a:srgbClr val="000000">
                      <a:alpha val="43137"/>
                    </a:srgbClr>
                  </a:outerShdw>
                </a:effectLst>
              </a:rPr>
              <a:t>memiliki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saham</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dalam</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jumlah</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besar</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mayoritas</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disebut</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sebagai</a:t>
            </a:r>
            <a:r>
              <a:rPr lang="en-US" sz="2400" dirty="0" smtClean="0">
                <a:effectLst>
                  <a:outerShdw blurRad="38100" dist="38100" dir="2700000" algn="tl">
                    <a:srgbClr val="000000">
                      <a:alpha val="43137"/>
                    </a:srgbClr>
                  </a:outerShdw>
                </a:effectLst>
              </a:rPr>
              <a:t> </a:t>
            </a:r>
            <a:r>
              <a:rPr lang="en-US" sz="2400" dirty="0" err="1" smtClean="0">
                <a:solidFill>
                  <a:schemeClr val="accent1"/>
                </a:solidFill>
                <a:effectLst>
                  <a:outerShdw blurRad="38100" dist="38100" dir="2700000" algn="tl">
                    <a:srgbClr val="000000">
                      <a:alpha val="43137"/>
                    </a:srgbClr>
                  </a:outerShdw>
                </a:effectLst>
              </a:rPr>
              <a:t>pemegang</a:t>
            </a:r>
            <a:r>
              <a:rPr lang="en-US" sz="2400" dirty="0" smtClean="0">
                <a:solidFill>
                  <a:schemeClr val="accent1"/>
                </a:solidFill>
                <a:effectLst>
                  <a:outerShdw blurRad="38100" dist="38100" dir="2700000" algn="tl">
                    <a:srgbClr val="000000">
                      <a:alpha val="43137"/>
                    </a:srgbClr>
                  </a:outerShdw>
                </a:effectLst>
              </a:rPr>
              <a:t> </a:t>
            </a:r>
            <a:r>
              <a:rPr lang="en-US" sz="2400" dirty="0" err="1" smtClean="0">
                <a:solidFill>
                  <a:schemeClr val="accent1"/>
                </a:solidFill>
                <a:effectLst>
                  <a:outerShdw blurRad="38100" dist="38100" dir="2700000" algn="tl">
                    <a:srgbClr val="000000">
                      <a:alpha val="43137"/>
                    </a:srgbClr>
                  </a:outerShdw>
                </a:effectLst>
              </a:rPr>
              <a:t>saham</a:t>
            </a:r>
            <a:r>
              <a:rPr lang="en-US" sz="2400" dirty="0" smtClean="0">
                <a:solidFill>
                  <a:schemeClr val="accent1"/>
                </a:solidFill>
                <a:effectLst>
                  <a:outerShdw blurRad="38100" dist="38100" dir="2700000" algn="tl">
                    <a:srgbClr val="000000">
                      <a:alpha val="43137"/>
                    </a:srgbClr>
                  </a:outerShdw>
                </a:effectLst>
              </a:rPr>
              <a:t> </a:t>
            </a:r>
            <a:r>
              <a:rPr lang="en-US" sz="2400" dirty="0" err="1" smtClean="0">
                <a:solidFill>
                  <a:schemeClr val="accent1"/>
                </a:solidFill>
                <a:effectLst>
                  <a:outerShdw blurRad="38100" dist="38100" dir="2700000" algn="tl">
                    <a:srgbClr val="000000">
                      <a:alpha val="43137"/>
                    </a:srgbClr>
                  </a:outerShdw>
                </a:effectLst>
              </a:rPr>
              <a:t>pengendali</a:t>
            </a:r>
            <a:r>
              <a:rPr lang="en-US" sz="2400" dirty="0" smtClean="0">
                <a:solidFill>
                  <a:schemeClr val="accent1"/>
                </a:solidFill>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a:t>
            </a:r>
            <a:r>
              <a:rPr lang="en-US" sz="2400" i="1" dirty="0" smtClean="0">
                <a:effectLst>
                  <a:outerShdw blurRad="38100" dist="38100" dir="2700000" algn="tl">
                    <a:srgbClr val="000000">
                      <a:alpha val="43137"/>
                    </a:srgbClr>
                  </a:outerShdw>
                </a:effectLst>
              </a:rPr>
              <a:t>controlling interest</a:t>
            </a:r>
            <a:r>
              <a:rPr lang="en-US" sz="2400" dirty="0" smtClean="0">
                <a:effectLst>
                  <a:outerShdw blurRad="38100" dist="38100" dir="2700000" algn="tl">
                    <a:srgbClr val="000000">
                      <a:alpha val="43137"/>
                    </a:srgbClr>
                  </a:outerShdw>
                </a:effectLst>
              </a:rPr>
              <a:t>). </a:t>
            </a:r>
          </a:p>
          <a:p>
            <a:pPr marL="519113" lvl="1" indent="-287338" eaLnBrk="1" hangingPunct="1">
              <a:spcBef>
                <a:spcPts val="600"/>
              </a:spcBef>
              <a:buClr>
                <a:schemeClr val="accent1"/>
              </a:buClr>
              <a:defRPr/>
            </a:pPr>
            <a:r>
              <a:rPr lang="en-US" sz="2400" dirty="0" smtClean="0">
                <a:effectLst>
                  <a:outerShdw blurRad="38100" dist="38100" dir="2700000" algn="tl">
                    <a:srgbClr val="000000">
                      <a:alpha val="43137"/>
                    </a:srgbClr>
                  </a:outerShdw>
                </a:effectLst>
              </a:rPr>
              <a:t>Perusahaan </a:t>
            </a:r>
            <a:r>
              <a:rPr lang="en-US" sz="2400" dirty="0" err="1" smtClean="0">
                <a:effectLst>
                  <a:outerShdw blurRad="38100" dist="38100" dir="2700000" algn="tl">
                    <a:srgbClr val="000000">
                      <a:alpha val="43137"/>
                    </a:srgbClr>
                  </a:outerShdw>
                </a:effectLst>
              </a:rPr>
              <a:t>induk</a:t>
            </a:r>
            <a:r>
              <a:rPr lang="en-US" sz="2400" dirty="0" smtClean="0">
                <a:effectLst>
                  <a:outerShdw blurRad="38100" dist="38100" dir="2700000" algn="tl">
                    <a:srgbClr val="000000">
                      <a:alpha val="43137"/>
                    </a:srgbClr>
                  </a:outerShdw>
                </a:effectLst>
              </a:rPr>
              <a:t> yang </a:t>
            </a:r>
            <a:r>
              <a:rPr lang="en-US" sz="2400" dirty="0" err="1" smtClean="0">
                <a:effectLst>
                  <a:outerShdw blurRad="38100" dist="38100" dir="2700000" algn="tl">
                    <a:srgbClr val="000000">
                      <a:alpha val="43137"/>
                    </a:srgbClr>
                  </a:outerShdw>
                </a:effectLst>
              </a:rPr>
              <a:t>memiliki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secara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mayoritas</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saham</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perusahaan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anak</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biasanya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menggunakan</a:t>
            </a:r>
            <a:r>
              <a:rPr lang="en-US" sz="2400" dirty="0" smtClean="0">
                <a:effectLst>
                  <a:outerShdw blurRad="38100" dist="38100" dir="2700000" algn="tl">
                    <a:srgbClr val="000000">
                      <a:alpha val="43137"/>
                    </a:srgbClr>
                  </a:outerShdw>
                </a:effectLst>
              </a:rPr>
              <a:t> </a:t>
            </a:r>
            <a:r>
              <a:rPr lang="en-US" sz="2400" dirty="0" err="1" smtClean="0">
                <a:solidFill>
                  <a:schemeClr val="accent1"/>
                </a:solidFill>
                <a:effectLst>
                  <a:outerShdw blurRad="38100" dist="38100" dir="2700000" algn="tl">
                    <a:srgbClr val="000000">
                      <a:alpha val="43137"/>
                    </a:srgbClr>
                  </a:outerShdw>
                </a:effectLst>
              </a:rPr>
              <a:t>metode</a:t>
            </a:r>
            <a:r>
              <a:rPr lang="en-US" sz="2400" dirty="0" smtClean="0">
                <a:solidFill>
                  <a:schemeClr val="accent1"/>
                </a:solidFill>
                <a:effectLst>
                  <a:outerShdw blurRad="38100" dist="38100" dir="2700000" algn="tl">
                    <a:srgbClr val="000000">
                      <a:alpha val="43137"/>
                    </a:srgbClr>
                  </a:outerShdw>
                </a:effectLst>
              </a:rPr>
              <a:t> </a:t>
            </a:r>
            <a:r>
              <a:rPr lang="en-US" sz="2400" dirty="0" err="1" smtClean="0">
                <a:solidFill>
                  <a:schemeClr val="accent1"/>
                </a:solidFill>
                <a:effectLst>
                  <a:outerShdw blurRad="38100" dist="38100" dir="2700000" algn="tl">
                    <a:srgbClr val="000000">
                      <a:alpha val="43137"/>
                    </a:srgbClr>
                  </a:outerShdw>
                </a:effectLst>
              </a:rPr>
              <a:t>ekuitas</a:t>
            </a:r>
            <a:r>
              <a:rPr lang="en-US" sz="2400" dirty="0" smtClean="0">
                <a:solidFill>
                  <a:schemeClr val="accent1"/>
                </a:solidFill>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dalam</a:t>
            </a:r>
            <a:r>
              <a:rPr lang="en-US" sz="2400" dirty="0" smtClean="0">
                <a:effectLst>
                  <a:outerShdw blurRad="38100" dist="38100" dir="2700000" algn="tl">
                    <a:srgbClr val="000000">
                      <a:alpha val="43137"/>
                    </a:srgbClr>
                  </a:outerShdw>
                </a:effectLst>
              </a:rPr>
              <a:t> proses </a:t>
            </a:r>
            <a:r>
              <a:rPr lang="en-US" sz="2400" dirty="0" err="1" smtClean="0">
                <a:effectLst>
                  <a:outerShdw blurRad="38100" dist="38100" dir="2700000" algn="tl">
                    <a:srgbClr val="000000">
                      <a:alpha val="43137"/>
                    </a:srgbClr>
                  </a:outerShdw>
                </a:effectLst>
              </a:rPr>
              <a:t>pencatatan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transaksinya</a:t>
            </a:r>
            <a:r>
              <a:rPr lang="en-US" sz="2400" dirty="0" smtClean="0">
                <a:effectLst>
                  <a:outerShdw blurRad="38100" dist="38100" dir="2700000" algn="tl">
                    <a:srgbClr val="000000">
                      <a:alpha val="43137"/>
                    </a:srgbClr>
                  </a:outerShdw>
                </a:effectLst>
              </a:rPr>
              <a:t> yang </a:t>
            </a:r>
            <a:r>
              <a:rPr lang="en-US" sz="2400" dirty="0" err="1" smtClean="0">
                <a:effectLst>
                  <a:outerShdw blurRad="38100" dist="38100" dir="2700000" algn="tl">
                    <a:srgbClr val="000000">
                      <a:alpha val="43137"/>
                    </a:srgbClr>
                  </a:outerShdw>
                </a:effectLst>
              </a:rPr>
              <a:t>berkaitan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dengan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perusahaan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anak</a:t>
            </a:r>
            <a:r>
              <a:rPr lang="en-US" sz="2400" dirty="0" smtClean="0">
                <a:effectLst>
                  <a:outerShdw blurRad="38100" dist="38100" dir="2700000" algn="tl">
                    <a:srgbClr val="000000">
                      <a:alpha val="43137"/>
                    </a:srgbClr>
                  </a:outerShdw>
                </a:effectLst>
              </a:rPr>
              <a:t>. </a:t>
            </a:r>
          </a:p>
          <a:p>
            <a:pPr marL="804863" lvl="2" indent="-285750" eaLnBrk="1" hangingPunct="1">
              <a:spcBef>
                <a:spcPts val="600"/>
              </a:spcBef>
              <a:buClr>
                <a:schemeClr val="accent1"/>
              </a:buClr>
              <a:defRPr/>
            </a:pPr>
            <a:r>
              <a:rPr lang="en-US" dirty="0" err="1" smtClean="0">
                <a:effectLst>
                  <a:outerShdw blurRad="38100" dist="38100" dir="2700000" algn="tl">
                    <a:srgbClr val="000000">
                      <a:alpha val="43137"/>
                    </a:srgbClr>
                  </a:outerShdw>
                </a:effectLst>
              </a:rPr>
              <a:t>Metode</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ekuitas</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memperlakukan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perusahaan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induk</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dan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perusahaan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anak</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sebagai</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bagian</a:t>
            </a:r>
            <a:r>
              <a:rPr lang="en-US" dirty="0" smtClean="0">
                <a:effectLst>
                  <a:outerShdw blurRad="38100" dist="38100" dir="2700000" algn="tl">
                    <a:srgbClr val="000000">
                      <a:alpha val="43137"/>
                    </a:srgbClr>
                  </a:outerShdw>
                </a:effectLst>
              </a:rPr>
              <a:t> yang </a:t>
            </a:r>
            <a:r>
              <a:rPr lang="en-US" dirty="0" err="1" smtClean="0">
                <a:effectLst>
                  <a:outerShdw blurRad="38100" dist="38100" dir="2700000" algn="tl">
                    <a:srgbClr val="000000">
                      <a:alpha val="43137"/>
                    </a:srgbClr>
                  </a:outerShdw>
                </a:effectLst>
              </a:rPr>
              <a:t>tidak</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terpisahkan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satu</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dengan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lainnya</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bukan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sekedar</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objek</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investasi</a:t>
            </a:r>
            <a:r>
              <a:rPr lang="en-US" dirty="0" smtClean="0">
                <a:effectLst>
                  <a:outerShdw blurRad="38100" dist="38100" dir="2700000" algn="tl">
                    <a:srgbClr val="000000">
                      <a:alpha val="43137"/>
                    </a:srgbClr>
                  </a:outerShdw>
                </a:effectLst>
              </a:rPr>
              <a:t>. </a:t>
            </a:r>
          </a:p>
          <a:p>
            <a:pPr marL="804863" lvl="2" indent="-285750" eaLnBrk="1" hangingPunct="1">
              <a:spcBef>
                <a:spcPts val="600"/>
              </a:spcBef>
              <a:buClr>
                <a:schemeClr val="accent1"/>
              </a:buClr>
              <a:defRPr/>
            </a:pPr>
            <a:r>
              <a:rPr lang="en-US" dirty="0" err="1" smtClean="0">
                <a:effectLst>
                  <a:outerShdw blurRad="38100" dist="38100" dir="2700000" algn="tl">
                    <a:srgbClr val="000000">
                      <a:alpha val="43137"/>
                    </a:srgbClr>
                  </a:outerShdw>
                </a:effectLst>
              </a:rPr>
              <a:t>Jadi</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aktivitas</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perusahaan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anak</a:t>
            </a:r>
            <a:r>
              <a:rPr lang="en-US" dirty="0" smtClean="0">
                <a:effectLst>
                  <a:outerShdw blurRad="38100" dist="38100" dir="2700000" algn="tl">
                    <a:srgbClr val="000000">
                      <a:alpha val="43137"/>
                    </a:srgbClr>
                  </a:outerShdw>
                </a:effectLst>
              </a:rPr>
              <a:t> yang </a:t>
            </a:r>
            <a:r>
              <a:rPr lang="en-US" dirty="0" err="1" smtClean="0">
                <a:effectLst>
                  <a:outerShdw blurRad="38100" dist="38100" dir="2700000" algn="tl">
                    <a:srgbClr val="000000">
                      <a:alpha val="43137"/>
                    </a:srgbClr>
                  </a:outerShdw>
                </a:effectLst>
              </a:rPr>
              <a:t>dapat</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mempengaruhi</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perubahan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aktiva</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bersih</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dicatat</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dan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diakui</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oleh</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perusahaan</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induk</a:t>
            </a:r>
            <a:r>
              <a:rPr lang="en-US" dirty="0" smtClean="0">
                <a:effectLst>
                  <a:outerShdw blurRad="38100" dist="38100" dir="2700000" algn="tl">
                    <a:srgbClr val="000000">
                      <a:alpha val="43137"/>
                    </a:srgbClr>
                  </a:outerShdw>
                </a:effectLst>
              </a:rPr>
              <a:t>.</a:t>
            </a:r>
          </a:p>
        </p:txBody>
      </p:sp>
      <p:sp>
        <p:nvSpPr>
          <p:cNvPr id="4" name="Slide Number Placeholder 3"/>
          <p:cNvSpPr>
            <a:spLocks noGrp="1"/>
          </p:cNvSpPr>
          <p:nvPr>
            <p:ph type="sldNum" sz="quarter" idx="12"/>
          </p:nvPr>
        </p:nvSpPr>
        <p:spPr/>
        <p:txBody>
          <a:bodyPr/>
          <a:lstStyle/>
          <a:p>
            <a:pPr>
              <a:defRPr/>
            </a:pPr>
            <a:fld id="{3681D13D-6A33-49F6-A1C0-8273D057F781}" type="slidenum">
              <a:rPr lang="en-US">
                <a:solidFill>
                  <a:schemeClr val="tx2"/>
                </a:solidFill>
                <a:effectLst>
                  <a:outerShdw blurRad="38100" dist="38100" dir="2700000" algn="tl">
                    <a:srgbClr val="000000">
                      <a:alpha val="43137"/>
                    </a:srgbClr>
                  </a:outerShdw>
                </a:effectLst>
              </a:rPr>
              <a:pPr>
                <a:defRPr/>
              </a:pPr>
              <a:t>11</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73731" name="Title 1"/>
          <p:cNvSpPr>
            <a:spLocks noGrp="1"/>
          </p:cNvSpPr>
          <p:nvPr>
            <p:ph type="title"/>
          </p:nvPr>
        </p:nvSpPr>
        <p:spPr/>
        <p:txBody>
          <a:bodyPr/>
          <a:lstStyle/>
          <a:p>
            <a:pPr algn="l" eaLnBrk="1" hangingPunct="1"/>
            <a:r>
              <a:rPr lang="en-US" altLang="en-US" b="1" dirty="0" smtClean="0">
                <a:solidFill>
                  <a:schemeClr val="accent1"/>
                </a:solidFill>
              </a:rPr>
              <a:t>INVESTASI DALAM TANAH</a:t>
            </a:r>
            <a:endParaRPr lang="en-US" altLang="en-US" b="1" dirty="0" smtClean="0">
              <a:solidFill>
                <a:schemeClr val="accent1"/>
              </a:solidFill>
            </a:endParaRP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dirty="0" err="1" smtClean="0"/>
              <a:t>Investasi</a:t>
            </a:r>
            <a:r>
              <a:rPr lang="en-US" sz="2400" dirty="0" smtClean="0"/>
              <a:t> </a:t>
            </a:r>
            <a:r>
              <a:rPr lang="en-US" sz="2400" dirty="0" err="1" smtClean="0"/>
              <a:t>jangka</a:t>
            </a:r>
            <a:r>
              <a:rPr lang="en-US" sz="2400" dirty="0" smtClean="0"/>
              <a:t> </a:t>
            </a:r>
            <a:r>
              <a:rPr lang="en-US" sz="2400" dirty="0" err="1" smtClean="0"/>
              <a:t>panjang</a:t>
            </a:r>
            <a:r>
              <a:rPr lang="en-US" sz="2400" dirty="0" smtClean="0"/>
              <a:t> </a:t>
            </a:r>
            <a:r>
              <a:rPr lang="en-US" sz="2400" dirty="0" err="1" smtClean="0"/>
              <a:t>harus</a:t>
            </a:r>
            <a:r>
              <a:rPr lang="en-US" sz="2400" dirty="0" smtClean="0"/>
              <a:t> </a:t>
            </a:r>
            <a:r>
              <a:rPr lang="en-US" sz="2400" dirty="0" err="1" smtClean="0"/>
              <a:t>dilakukan</a:t>
            </a:r>
            <a:r>
              <a:rPr lang="en-US" sz="2400" dirty="0" smtClean="0"/>
              <a:t> </a:t>
            </a:r>
            <a:r>
              <a:rPr lang="en-US" sz="2400" dirty="0" err="1" smtClean="0"/>
              <a:t>dalam</a:t>
            </a:r>
            <a:r>
              <a:rPr lang="en-US" sz="2400" dirty="0" smtClean="0"/>
              <a:t> </a:t>
            </a:r>
            <a:r>
              <a:rPr lang="en-US" sz="2400" dirty="0" err="1" smtClean="0"/>
              <a:t>aktiva</a:t>
            </a:r>
            <a:r>
              <a:rPr lang="en-US" sz="2400" dirty="0" smtClean="0"/>
              <a:t> </a:t>
            </a:r>
            <a:r>
              <a:rPr lang="en-US" sz="2400" dirty="0" err="1" smtClean="0"/>
              <a:t>tetap</a:t>
            </a:r>
            <a:r>
              <a:rPr lang="en-US" sz="2400" dirty="0" smtClean="0"/>
              <a:t> yang </a:t>
            </a:r>
            <a:r>
              <a:rPr lang="en-US" sz="2400" dirty="0" err="1" smtClean="0"/>
              <a:t>nilainya</a:t>
            </a:r>
            <a:r>
              <a:rPr lang="en-US" sz="2400" dirty="0" smtClean="0"/>
              <a:t> </a:t>
            </a:r>
            <a:r>
              <a:rPr lang="en-US" sz="2400" dirty="0" err="1" smtClean="0"/>
              <a:t>tidak</a:t>
            </a:r>
            <a:r>
              <a:rPr lang="en-US" sz="2400" dirty="0" smtClean="0"/>
              <a:t> </a:t>
            </a:r>
            <a:r>
              <a:rPr lang="en-US" sz="2400" dirty="0" err="1" smtClean="0"/>
              <a:t>berkurang</a:t>
            </a:r>
            <a:r>
              <a:rPr lang="en-US" sz="2400" dirty="0" smtClean="0"/>
              <a:t> </a:t>
            </a:r>
            <a:r>
              <a:rPr lang="en-US" sz="2400" dirty="0" err="1" smtClean="0"/>
              <a:t>akibat</a:t>
            </a:r>
            <a:r>
              <a:rPr lang="en-US" sz="2400" dirty="0" smtClean="0"/>
              <a:t> </a:t>
            </a:r>
            <a:r>
              <a:rPr lang="en-US" sz="2400" dirty="0" err="1" smtClean="0"/>
              <a:t>berlalunya</a:t>
            </a:r>
            <a:r>
              <a:rPr lang="en-US" sz="2400" dirty="0" smtClean="0"/>
              <a:t> </a:t>
            </a:r>
            <a:r>
              <a:rPr lang="en-US" sz="2400" dirty="0" err="1" smtClean="0"/>
              <a:t>waktu</a:t>
            </a:r>
            <a:r>
              <a:rPr lang="en-US" sz="2400" dirty="0" smtClean="0"/>
              <a:t>, </a:t>
            </a:r>
            <a:r>
              <a:rPr lang="en-US" sz="2400" dirty="0" err="1" smtClean="0"/>
              <a:t>seperti</a:t>
            </a:r>
            <a:r>
              <a:rPr lang="en-US" sz="2400" dirty="0" smtClean="0"/>
              <a:t> </a:t>
            </a:r>
            <a:r>
              <a:rPr lang="en-US" sz="2400" i="1" dirty="0" err="1" smtClean="0"/>
              <a:t>tanah</a:t>
            </a:r>
            <a:r>
              <a:rPr lang="en-US" sz="2400" dirty="0" smtClean="0"/>
              <a:t>, </a:t>
            </a:r>
            <a:r>
              <a:rPr lang="en-US" sz="2400" dirty="0" err="1" smtClean="0"/>
              <a:t>surat</a:t>
            </a:r>
            <a:r>
              <a:rPr lang="en-US" sz="2400" dirty="0" smtClean="0"/>
              <a:t> </a:t>
            </a:r>
            <a:r>
              <a:rPr lang="en-US" sz="2400" dirty="0" err="1" smtClean="0"/>
              <a:t>berharga</a:t>
            </a:r>
            <a:r>
              <a:rPr lang="en-US" sz="2400" dirty="0" smtClean="0"/>
              <a:t>, </a:t>
            </a:r>
            <a:r>
              <a:rPr lang="en-US" sz="2400" dirty="0" err="1" smtClean="0"/>
              <a:t>emas</a:t>
            </a:r>
            <a:r>
              <a:rPr lang="en-US" sz="2400" dirty="0" smtClean="0"/>
              <a:t>, </a:t>
            </a:r>
            <a:r>
              <a:rPr lang="en-US" sz="2400" dirty="0" err="1" smtClean="0"/>
              <a:t>dan</a:t>
            </a:r>
            <a:r>
              <a:rPr lang="en-US" sz="2400" dirty="0" smtClean="0"/>
              <a:t> </a:t>
            </a:r>
            <a:r>
              <a:rPr lang="en-US" sz="2400" dirty="0" err="1" smtClean="0"/>
              <a:t>sebagainya</a:t>
            </a:r>
            <a:r>
              <a:rPr lang="en-US" sz="2400" dirty="0" smtClean="0"/>
              <a:t>.</a:t>
            </a:r>
          </a:p>
          <a:p>
            <a:pPr lvl="1" indent="-401638" eaLnBrk="1" hangingPunct="1">
              <a:spcBef>
                <a:spcPts val="600"/>
              </a:spcBef>
              <a:buClr>
                <a:schemeClr val="accent1"/>
              </a:buClr>
              <a:defRPr/>
            </a:pPr>
            <a:r>
              <a:rPr lang="en-US" sz="2000" dirty="0" err="1" smtClean="0">
                <a:effectLst>
                  <a:outerShdw blurRad="38100" dist="38100" dir="2700000" algn="tl">
                    <a:srgbClr val="000000">
                      <a:alpha val="43137"/>
                    </a:srgbClr>
                  </a:outerShdw>
                </a:effectLst>
              </a:rPr>
              <a:t>Jika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investasi</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dalam</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aktiva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tetap</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dilakukan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pada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aktiva</a:t>
            </a:r>
            <a:r>
              <a:rPr lang="en-US" sz="2000" dirty="0" smtClean="0">
                <a:effectLst>
                  <a:outerShdw blurRad="38100" dist="38100" dir="2700000" algn="tl">
                    <a:srgbClr val="000000">
                      <a:alpha val="43137"/>
                    </a:srgbClr>
                  </a:outerShdw>
                </a:effectLst>
              </a:rPr>
              <a:t> yang </a:t>
            </a:r>
            <a:r>
              <a:rPr lang="en-US" sz="2000" dirty="0" err="1" smtClean="0">
                <a:effectLst>
                  <a:outerShdw blurRad="38100" dist="38100" dir="2700000" algn="tl">
                    <a:srgbClr val="000000">
                      <a:alpha val="43137"/>
                    </a:srgbClr>
                  </a:outerShdw>
                </a:effectLst>
              </a:rPr>
              <a:t>nilainya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akan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terus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berkurang</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seperti</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kendaraan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atau</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mesin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koperasi</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akan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mengalami</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kerugian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dari</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waktu</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ke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waktu</a:t>
            </a:r>
            <a:r>
              <a:rPr lang="en-US" sz="2000" dirty="0" smtClean="0">
                <a:effectLst>
                  <a:outerShdw blurRad="38100" dist="38100" dir="2700000" algn="tl">
                    <a:srgbClr val="000000">
                      <a:alpha val="43137"/>
                    </a:srgbClr>
                  </a:outerShdw>
                </a:effectLst>
              </a:rPr>
              <a:t>. </a:t>
            </a:r>
          </a:p>
        </p:txBody>
      </p:sp>
      <p:sp>
        <p:nvSpPr>
          <p:cNvPr id="4" name="Slide Number Placeholder 3"/>
          <p:cNvSpPr>
            <a:spLocks noGrp="1"/>
          </p:cNvSpPr>
          <p:nvPr>
            <p:ph type="sldNum" sz="quarter" idx="12"/>
          </p:nvPr>
        </p:nvSpPr>
        <p:spPr/>
        <p:txBody>
          <a:bodyPr/>
          <a:lstStyle/>
          <a:p>
            <a:pPr>
              <a:defRPr/>
            </a:pPr>
            <a:fld id="{0174FD7E-C5A3-4B9B-84F1-C38215C67BB9}" type="slidenum">
              <a:rPr lang="en-US">
                <a:solidFill>
                  <a:schemeClr val="tx2"/>
                </a:solidFill>
                <a:effectLst>
                  <a:outerShdw blurRad="38100" dist="38100" dir="2700000" algn="tl">
                    <a:srgbClr val="000000">
                      <a:alpha val="43137"/>
                    </a:srgbClr>
                  </a:outerShdw>
                </a:effectLst>
              </a:rPr>
              <a:pPr>
                <a:defRPr/>
              </a:pPr>
              <a:t>12</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74755" name="Title 1"/>
          <p:cNvSpPr>
            <a:spLocks noGrp="1"/>
          </p:cNvSpPr>
          <p:nvPr>
            <p:ph type="title"/>
          </p:nvPr>
        </p:nvSpPr>
        <p:spPr/>
        <p:txBody>
          <a:bodyPr/>
          <a:lstStyle/>
          <a:p>
            <a:pPr algn="l" eaLnBrk="1" hangingPunct="1"/>
            <a:r>
              <a:rPr lang="en-US" altLang="en-US" b="1" dirty="0" smtClean="0">
                <a:solidFill>
                  <a:schemeClr val="accent1"/>
                </a:solidFill>
              </a:rPr>
              <a:t>INVESTASI DALAM TANAH</a:t>
            </a:r>
            <a:endParaRPr lang="en-US" altLang="en-US" b="1" dirty="0" smtClean="0">
              <a:solidFill>
                <a:schemeClr val="accent1"/>
              </a:solidFill>
            </a:endParaRPr>
          </a:p>
        </p:txBody>
      </p:sp>
      <p:sp>
        <p:nvSpPr>
          <p:cNvPr id="6147" name="Content Placeholder 2"/>
          <p:cNvSpPr>
            <a:spLocks noGrp="1"/>
          </p:cNvSpPr>
          <p:nvPr>
            <p:ph idx="1"/>
          </p:nvPr>
        </p:nvSpPr>
        <p:spPr>
          <a:xfrm>
            <a:off x="457200" y="1428750"/>
            <a:ext cx="8229600" cy="4857750"/>
          </a:xfrm>
        </p:spPr>
        <p:txBody>
          <a:bodyPr/>
          <a:lstStyle/>
          <a:p>
            <a:pPr marL="231775" indent="-231775" eaLnBrk="1" hangingPunct="1">
              <a:spcBef>
                <a:spcPts val="600"/>
              </a:spcBef>
              <a:buClr>
                <a:schemeClr val="accent1"/>
              </a:buClr>
              <a:defRPr/>
            </a:pPr>
            <a:r>
              <a:rPr lang="en-US" sz="2200" dirty="0" err="1" smtClean="0"/>
              <a:t>Jika</a:t>
            </a:r>
            <a:r>
              <a:rPr lang="en-US" sz="2200" dirty="0" smtClean="0"/>
              <a:t> </a:t>
            </a:r>
            <a:r>
              <a:rPr lang="en-US" sz="2200" dirty="0" err="1" smtClean="0"/>
              <a:t>koperasi</a:t>
            </a:r>
            <a:r>
              <a:rPr lang="en-US" sz="2200" dirty="0" smtClean="0"/>
              <a:t> </a:t>
            </a:r>
            <a:r>
              <a:rPr lang="en-US" sz="2200" dirty="0" err="1" smtClean="0"/>
              <a:t>berinvestasi</a:t>
            </a:r>
            <a:r>
              <a:rPr lang="en-US" sz="2200" dirty="0" smtClean="0"/>
              <a:t> </a:t>
            </a:r>
            <a:r>
              <a:rPr lang="en-US" sz="2200" dirty="0" err="1" smtClean="0"/>
              <a:t>jangka</a:t>
            </a:r>
            <a:r>
              <a:rPr lang="en-US" sz="2200" dirty="0" smtClean="0"/>
              <a:t> </a:t>
            </a:r>
            <a:r>
              <a:rPr lang="en-US" sz="2200" dirty="0" err="1" smtClean="0"/>
              <a:t>panjang</a:t>
            </a:r>
            <a:r>
              <a:rPr lang="en-US" sz="2200" dirty="0" smtClean="0"/>
              <a:t> </a:t>
            </a:r>
            <a:r>
              <a:rPr lang="en-US" sz="2200" dirty="0" err="1" smtClean="0"/>
              <a:t>dalam</a:t>
            </a:r>
            <a:r>
              <a:rPr lang="en-US" sz="2200" dirty="0" smtClean="0"/>
              <a:t> </a:t>
            </a:r>
            <a:r>
              <a:rPr lang="en-US" sz="2200" dirty="0" err="1" smtClean="0"/>
              <a:t>bentuk</a:t>
            </a:r>
            <a:r>
              <a:rPr lang="en-US" sz="2200" dirty="0" smtClean="0"/>
              <a:t> </a:t>
            </a:r>
            <a:r>
              <a:rPr lang="en-US" sz="2200" b="1" dirty="0" err="1" smtClean="0">
                <a:solidFill>
                  <a:schemeClr val="accent1"/>
                </a:solidFill>
              </a:rPr>
              <a:t>tanah</a:t>
            </a:r>
            <a:r>
              <a:rPr lang="en-US" sz="2200" dirty="0" smtClean="0"/>
              <a:t>, </a:t>
            </a:r>
            <a:r>
              <a:rPr lang="en-US" sz="2200" dirty="0" err="1" smtClean="0"/>
              <a:t>harus</a:t>
            </a:r>
            <a:r>
              <a:rPr lang="en-US" sz="2200" dirty="0" smtClean="0"/>
              <a:t> </a:t>
            </a:r>
            <a:r>
              <a:rPr lang="en-US" sz="2200" dirty="0" err="1" smtClean="0"/>
              <a:t>dicatat</a:t>
            </a:r>
            <a:r>
              <a:rPr lang="en-US" sz="2200" dirty="0" smtClean="0"/>
              <a:t> </a:t>
            </a:r>
            <a:r>
              <a:rPr lang="en-US" sz="2200" dirty="0" err="1" smtClean="0"/>
              <a:t>sebesar</a:t>
            </a:r>
            <a:r>
              <a:rPr lang="en-US" sz="2200" dirty="0" smtClean="0"/>
              <a:t> </a:t>
            </a:r>
            <a:r>
              <a:rPr lang="en-US" sz="2200" dirty="0" err="1" smtClean="0"/>
              <a:t>harga</a:t>
            </a:r>
            <a:r>
              <a:rPr lang="en-US" sz="2200" dirty="0" smtClean="0"/>
              <a:t> </a:t>
            </a:r>
            <a:r>
              <a:rPr lang="en-US" sz="2200" dirty="0" err="1" smtClean="0"/>
              <a:t>perolehannya</a:t>
            </a:r>
            <a:r>
              <a:rPr lang="en-US" sz="2200" dirty="0" smtClean="0"/>
              <a:t> (</a:t>
            </a:r>
            <a:r>
              <a:rPr lang="en-US" sz="2200" dirty="0" err="1" smtClean="0"/>
              <a:t>seluruh</a:t>
            </a:r>
            <a:r>
              <a:rPr lang="en-US" sz="2200" dirty="0" smtClean="0"/>
              <a:t> </a:t>
            </a:r>
            <a:r>
              <a:rPr lang="en-US" sz="2200" dirty="0" err="1" smtClean="0"/>
              <a:t>uang</a:t>
            </a:r>
            <a:r>
              <a:rPr lang="en-US" sz="2200" dirty="0" smtClean="0"/>
              <a:t> yang </a:t>
            </a:r>
            <a:r>
              <a:rPr lang="en-US" sz="2200" dirty="0" err="1" smtClean="0"/>
              <a:t>dikeluarkan</a:t>
            </a:r>
            <a:r>
              <a:rPr lang="en-US" sz="2200" dirty="0" smtClean="0"/>
              <a:t> </a:t>
            </a:r>
            <a:r>
              <a:rPr lang="en-US" sz="2200" dirty="0" err="1" smtClean="0"/>
              <a:t>sampai</a:t>
            </a:r>
            <a:r>
              <a:rPr lang="en-US" sz="2200" dirty="0" smtClean="0"/>
              <a:t> </a:t>
            </a:r>
            <a:r>
              <a:rPr lang="en-US" sz="2200" dirty="0" err="1" smtClean="0"/>
              <a:t>tanah</a:t>
            </a:r>
            <a:r>
              <a:rPr lang="en-US" sz="2200" dirty="0" smtClean="0"/>
              <a:t> </a:t>
            </a:r>
            <a:r>
              <a:rPr lang="en-US" sz="2200" dirty="0" err="1" smtClean="0"/>
              <a:t>tersebut</a:t>
            </a:r>
            <a:r>
              <a:rPr lang="en-US" sz="2200" dirty="0" smtClean="0"/>
              <a:t> </a:t>
            </a:r>
            <a:r>
              <a:rPr lang="en-US" sz="2200" dirty="0" err="1" smtClean="0"/>
              <a:t>menjadi</a:t>
            </a:r>
            <a:r>
              <a:rPr lang="en-US" sz="2200" dirty="0" smtClean="0"/>
              <a:t> </a:t>
            </a:r>
            <a:r>
              <a:rPr lang="en-US" sz="2200" dirty="0" err="1" smtClean="0"/>
              <a:t>milik</a:t>
            </a:r>
            <a:r>
              <a:rPr lang="en-US" sz="2200" dirty="0" smtClean="0"/>
              <a:t> </a:t>
            </a:r>
            <a:r>
              <a:rPr lang="en-US" sz="2200" dirty="0" err="1" smtClean="0"/>
              <a:t>koperasi</a:t>
            </a:r>
            <a:r>
              <a:rPr lang="en-US" sz="2200" dirty="0" smtClean="0"/>
              <a:t>). </a:t>
            </a:r>
          </a:p>
          <a:p>
            <a:pPr marL="573088" lvl="1" indent="-341313" eaLnBrk="1" hangingPunct="1">
              <a:spcBef>
                <a:spcPts val="600"/>
              </a:spcBef>
              <a:buClr>
                <a:schemeClr val="accent1"/>
              </a:buClr>
              <a:defRPr/>
            </a:pPr>
            <a:r>
              <a:rPr lang="en-US" sz="2200" dirty="0" err="1" smtClean="0">
                <a:effectLst>
                  <a:outerShdw blurRad="38100" dist="38100" dir="2700000" algn="tl">
                    <a:srgbClr val="000000">
                      <a:alpha val="43137"/>
                    </a:srgbClr>
                  </a:outerShdw>
                </a:effectLst>
              </a:rPr>
              <a:t>Harga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perolehan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tanah</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mencakup</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komponen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harga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tanah</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itu</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sendiri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komisi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perantara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biaya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notaris</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pajak</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bea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balik</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nama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sebagain</a:t>
            </a:r>
            <a:r>
              <a:rPr lang="en-US" sz="2200" dirty="0" err="1" smtClean="0"/>
              <a:t>ya</a:t>
            </a:r>
            <a:r>
              <a:rPr lang="en-US" sz="2200" dirty="0" smtClean="0"/>
              <a:t>. </a:t>
            </a:r>
          </a:p>
          <a:p>
            <a:pPr marL="573088" lvl="1" indent="-341313" eaLnBrk="1" hangingPunct="1">
              <a:spcBef>
                <a:spcPts val="600"/>
              </a:spcBef>
              <a:buClr>
                <a:schemeClr val="accent1"/>
              </a:buClr>
              <a:defRPr/>
            </a:pPr>
            <a:r>
              <a:rPr lang="en-US" sz="2200" dirty="0" err="1" smtClean="0">
                <a:effectLst>
                  <a:outerShdw blurRad="38100" dist="38100" dir="2700000" algn="tl">
                    <a:srgbClr val="000000">
                      <a:alpha val="43137"/>
                    </a:srgbClr>
                  </a:outerShdw>
                </a:effectLst>
              </a:rPr>
              <a:t>Seluruh</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pengeluaran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tambahan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tersebut</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harus</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dikapitalisasi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menjadi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satu</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dalam</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tanah</a:t>
            </a:r>
            <a:r>
              <a:rPr lang="en-US" sz="2200" dirty="0" smtClean="0">
                <a:effectLst>
                  <a:outerShdw blurRad="38100" dist="38100" dir="2700000" algn="tl">
                    <a:srgbClr val="000000">
                      <a:alpha val="43137"/>
                    </a:srgbClr>
                  </a:outerShdw>
                </a:effectLst>
              </a:rPr>
              <a:t>.</a:t>
            </a:r>
          </a:p>
          <a:p>
            <a:pPr marL="231775" indent="-231775" eaLnBrk="1" hangingPunct="1">
              <a:spcBef>
                <a:spcPts val="600"/>
              </a:spcBef>
              <a:buClr>
                <a:schemeClr val="accent1"/>
              </a:buClr>
              <a:defRPr/>
            </a:pPr>
            <a:r>
              <a:rPr lang="en-US" sz="2200" dirty="0" err="1" smtClean="0"/>
              <a:t>Ketika</a:t>
            </a:r>
            <a:r>
              <a:rPr lang="en-US" sz="2200" dirty="0" smtClean="0"/>
              <a:t> </a:t>
            </a:r>
            <a:r>
              <a:rPr lang="en-US" sz="2200" dirty="0" err="1" smtClean="0"/>
              <a:t>tanah</a:t>
            </a:r>
            <a:r>
              <a:rPr lang="en-US" sz="2200" dirty="0" smtClean="0"/>
              <a:t> </a:t>
            </a:r>
            <a:r>
              <a:rPr lang="en-US" sz="2200" i="1" dirty="0" err="1" smtClean="0"/>
              <a:t>dijual</a:t>
            </a:r>
            <a:r>
              <a:rPr lang="en-US" sz="2200" dirty="0" smtClean="0"/>
              <a:t>, </a:t>
            </a:r>
            <a:r>
              <a:rPr lang="en-US" sz="2200" dirty="0" err="1" smtClean="0"/>
              <a:t>selisih</a:t>
            </a:r>
            <a:r>
              <a:rPr lang="en-US" sz="2200" dirty="0" smtClean="0"/>
              <a:t> </a:t>
            </a:r>
            <a:r>
              <a:rPr lang="en-US" sz="2200" dirty="0" err="1" smtClean="0"/>
              <a:t>antara</a:t>
            </a:r>
            <a:r>
              <a:rPr lang="en-US" sz="2200" dirty="0" smtClean="0"/>
              <a:t> </a:t>
            </a:r>
            <a:r>
              <a:rPr lang="en-US" sz="2200" dirty="0" err="1" smtClean="0"/>
              <a:t>harga</a:t>
            </a:r>
            <a:r>
              <a:rPr lang="en-US" sz="2200" dirty="0" smtClean="0"/>
              <a:t> </a:t>
            </a:r>
            <a:r>
              <a:rPr lang="en-US" sz="2200" dirty="0" err="1" smtClean="0"/>
              <a:t>jual</a:t>
            </a:r>
            <a:r>
              <a:rPr lang="en-US" sz="2200" dirty="0" smtClean="0"/>
              <a:t> </a:t>
            </a:r>
            <a:r>
              <a:rPr lang="en-US" sz="2200" dirty="0" err="1" smtClean="0"/>
              <a:t>tanah</a:t>
            </a:r>
            <a:r>
              <a:rPr lang="en-US" sz="2200" dirty="0" smtClean="0"/>
              <a:t> </a:t>
            </a:r>
            <a:r>
              <a:rPr lang="en-US" sz="2200" dirty="0" err="1" smtClean="0"/>
              <a:t>dan</a:t>
            </a:r>
            <a:r>
              <a:rPr lang="en-US" sz="2200" dirty="0" smtClean="0"/>
              <a:t> </a:t>
            </a:r>
            <a:r>
              <a:rPr lang="en-US" sz="2200" dirty="0" err="1" smtClean="0"/>
              <a:t>harga</a:t>
            </a:r>
            <a:r>
              <a:rPr lang="en-US" sz="2200" dirty="0" smtClean="0"/>
              <a:t> </a:t>
            </a:r>
            <a:r>
              <a:rPr lang="en-US" sz="2200" dirty="0" err="1" smtClean="0"/>
              <a:t>perolehannya</a:t>
            </a:r>
            <a:r>
              <a:rPr lang="en-US" sz="2200" dirty="0" smtClean="0"/>
              <a:t> </a:t>
            </a:r>
            <a:r>
              <a:rPr lang="en-US" sz="2200" dirty="0" err="1" smtClean="0"/>
              <a:t>diakui</a:t>
            </a:r>
            <a:r>
              <a:rPr lang="en-US" sz="2200" dirty="0" smtClean="0"/>
              <a:t> </a:t>
            </a:r>
            <a:r>
              <a:rPr lang="en-US" sz="2200" dirty="0" err="1" smtClean="0"/>
              <a:t>sebagai</a:t>
            </a:r>
            <a:r>
              <a:rPr lang="en-US" sz="2200" dirty="0" smtClean="0"/>
              <a:t> </a:t>
            </a:r>
            <a:r>
              <a:rPr lang="en-US" sz="2200" dirty="0" err="1" smtClean="0"/>
              <a:t>laba</a:t>
            </a:r>
            <a:r>
              <a:rPr lang="en-US" sz="2200" dirty="0" smtClean="0"/>
              <a:t> </a:t>
            </a:r>
            <a:r>
              <a:rPr lang="en-US" sz="2200" dirty="0" err="1" smtClean="0"/>
              <a:t>atau</a:t>
            </a:r>
            <a:r>
              <a:rPr lang="en-US" sz="2200" dirty="0" smtClean="0"/>
              <a:t> </a:t>
            </a:r>
            <a:r>
              <a:rPr lang="en-US" sz="2200" dirty="0" err="1" smtClean="0"/>
              <a:t>rugi</a:t>
            </a:r>
            <a:r>
              <a:rPr lang="en-US" sz="2200" dirty="0" smtClean="0"/>
              <a:t> </a:t>
            </a:r>
            <a:r>
              <a:rPr lang="en-US" sz="2200" dirty="0" err="1" smtClean="0"/>
              <a:t>penjualan</a:t>
            </a:r>
            <a:r>
              <a:rPr lang="en-US" sz="2200" dirty="0" smtClean="0"/>
              <a:t> </a:t>
            </a:r>
            <a:r>
              <a:rPr lang="en-US" sz="2200" dirty="0" err="1" smtClean="0"/>
              <a:t>tanah</a:t>
            </a:r>
            <a:r>
              <a:rPr lang="en-US" sz="2200" dirty="0" smtClean="0"/>
              <a:t>. </a:t>
            </a:r>
          </a:p>
          <a:p>
            <a:pPr marL="627063" lvl="1" indent="-395288" eaLnBrk="1" hangingPunct="1">
              <a:spcBef>
                <a:spcPts val="600"/>
              </a:spcBef>
              <a:buClr>
                <a:schemeClr val="accent1"/>
              </a:buClr>
              <a:defRPr/>
            </a:pPr>
            <a:r>
              <a:rPr lang="en-US" sz="2200" dirty="0" err="1" smtClean="0">
                <a:effectLst>
                  <a:outerShdw blurRad="38100" dist="38100" dir="2700000" algn="tl">
                    <a:srgbClr val="000000">
                      <a:alpha val="43137"/>
                    </a:srgbClr>
                  </a:outerShdw>
                </a:effectLst>
              </a:rPr>
              <a:t>Jika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harga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jualnya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lebih</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tinggi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dibandingkan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dengan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harga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perolehannya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harus</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diakui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sebagai</a:t>
            </a:r>
            <a:r>
              <a:rPr lang="en-US" sz="2200" dirty="0" smtClean="0">
                <a:effectLst>
                  <a:outerShdw blurRad="38100" dist="38100" dir="2700000" algn="tl">
                    <a:srgbClr val="000000">
                      <a:alpha val="43137"/>
                    </a:srgbClr>
                  </a:outerShdw>
                </a:effectLst>
              </a:rPr>
              <a:t> </a:t>
            </a:r>
            <a:r>
              <a:rPr lang="en-US" sz="2200" i="1" dirty="0" err="1" smtClean="0">
                <a:effectLst>
                  <a:outerShdw blurRad="38100" dist="38100" dir="2700000" algn="tl">
                    <a:srgbClr val="000000">
                      <a:alpha val="43137"/>
                    </a:srgbClr>
                  </a:outerShdw>
                </a:effectLst>
              </a:rPr>
              <a:t>laba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penjualan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tanah</a:t>
            </a:r>
            <a:r>
              <a:rPr lang="en-US" sz="2200" dirty="0" smtClean="0">
                <a:effectLst>
                  <a:outerShdw blurRad="38100" dist="38100" dir="2700000" algn="tl">
                    <a:srgbClr val="000000">
                      <a:alpha val="43137"/>
                    </a:srgbClr>
                  </a:outerShdw>
                </a:effectLst>
              </a:rPr>
              <a:t>. </a:t>
            </a:r>
          </a:p>
          <a:p>
            <a:pPr marL="627063" lvl="1" indent="-395288" eaLnBrk="1" hangingPunct="1">
              <a:spcBef>
                <a:spcPts val="600"/>
              </a:spcBef>
              <a:buClr>
                <a:schemeClr val="accent1"/>
              </a:buClr>
              <a:defRPr/>
            </a:pPr>
            <a:r>
              <a:rPr lang="en-US" sz="2200" dirty="0" err="1" smtClean="0">
                <a:effectLst>
                  <a:outerShdw blurRad="38100" dist="38100" dir="2700000" algn="tl">
                    <a:srgbClr val="000000">
                      <a:alpha val="43137"/>
                    </a:srgbClr>
                  </a:outerShdw>
                </a:effectLst>
              </a:rPr>
              <a:t>Jika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harga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jual</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lebih</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rendah</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dibandingkan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harga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perolehan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hal</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itu</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harus</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diakui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sebagai</a:t>
            </a:r>
            <a:r>
              <a:rPr lang="en-US" sz="2200" dirty="0" smtClean="0">
                <a:effectLst>
                  <a:outerShdw blurRad="38100" dist="38100" dir="2700000" algn="tl">
                    <a:srgbClr val="000000">
                      <a:alpha val="43137"/>
                    </a:srgbClr>
                  </a:outerShdw>
                </a:effectLst>
              </a:rPr>
              <a:t> </a:t>
            </a:r>
            <a:r>
              <a:rPr lang="en-US" sz="2200" i="1" dirty="0" err="1" smtClean="0">
                <a:effectLst>
                  <a:outerShdw blurRad="38100" dist="38100" dir="2700000" algn="tl">
                    <a:srgbClr val="000000">
                      <a:alpha val="43137"/>
                    </a:srgbClr>
                  </a:outerShdw>
                </a:effectLst>
              </a:rPr>
              <a:t>rugi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penjualan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tanah</a:t>
            </a:r>
            <a:r>
              <a:rPr lang="en-US" sz="2200" dirty="0" smtClean="0">
                <a:effectLst>
                  <a:outerShdw blurRad="38100" dist="38100" dir="2700000" algn="tl">
                    <a:srgbClr val="000000">
                      <a:alpha val="43137"/>
                    </a:srgbClr>
                  </a:outerShdw>
                </a:effectLst>
              </a:rPr>
              <a:t>.</a:t>
            </a:r>
          </a:p>
        </p:txBody>
      </p:sp>
      <p:sp>
        <p:nvSpPr>
          <p:cNvPr id="4" name="Slide Number Placeholder 3"/>
          <p:cNvSpPr>
            <a:spLocks noGrp="1"/>
          </p:cNvSpPr>
          <p:nvPr>
            <p:ph type="sldNum" sz="quarter" idx="12"/>
          </p:nvPr>
        </p:nvSpPr>
        <p:spPr/>
        <p:txBody>
          <a:bodyPr/>
          <a:lstStyle/>
          <a:p>
            <a:pPr>
              <a:defRPr/>
            </a:pPr>
            <a:fld id="{771E034C-CD46-4A2D-9473-CD6703D22A3D}" type="slidenum">
              <a:rPr lang="en-US">
                <a:solidFill>
                  <a:schemeClr val="tx2"/>
                </a:solidFill>
                <a:effectLst>
                  <a:outerShdw blurRad="38100" dist="38100" dir="2700000" algn="tl">
                    <a:srgbClr val="000000">
                      <a:alpha val="43137"/>
                    </a:srgbClr>
                  </a:outerShdw>
                </a:effectLst>
              </a:rPr>
              <a:pPr>
                <a:defRPr/>
              </a:pPr>
              <a:t>13</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87337" y="1181869"/>
            <a:ext cx="8569325" cy="1743075"/>
          </a:xfrm>
        </p:spPr>
        <p:txBody>
          <a:bodyPr/>
          <a:lstStyle/>
          <a:p>
            <a:pPr eaLnBrk="1" hangingPunct="1"/>
            <a:r>
              <a:rPr lang="en-US" altLang="en-US" dirty="0" smtClean="0">
                <a:solidFill>
                  <a:schemeClr val="tx1"/>
                </a:solidFill>
                <a:latin typeface="Bodoni MT Black" pitchFamily="18" charset="0"/>
                <a:ea typeface="Trebuchet MS" pitchFamily="34" charset="0"/>
                <a:cs typeface="Trebuchet MS" pitchFamily="34" charset="0"/>
              </a:rPr>
              <a:t>AKUNTANSI KOPERASI </a:t>
            </a:r>
            <a:br>
              <a:rPr lang="en-US" altLang="en-US" dirty="0" smtClean="0">
                <a:solidFill>
                  <a:schemeClr val="tx1"/>
                </a:solidFill>
                <a:latin typeface="Bodoni MT Black" pitchFamily="18" charset="0"/>
                <a:ea typeface="Trebuchet MS" pitchFamily="34" charset="0"/>
                <a:cs typeface="Trebuchet MS" pitchFamily="34" charset="0"/>
              </a:rPr>
            </a:br>
            <a:r>
              <a:rPr lang="en-US" altLang="en-US" dirty="0" smtClean="0">
                <a:solidFill>
                  <a:schemeClr val="tx1"/>
                </a:solidFill>
                <a:latin typeface="Bodoni MT Black" pitchFamily="18" charset="0"/>
                <a:ea typeface="Trebuchet MS" pitchFamily="34" charset="0"/>
                <a:cs typeface="Trebuchet MS" pitchFamily="34" charset="0"/>
              </a:rPr>
              <a:t>9</a:t>
            </a:r>
            <a:endParaRPr lang="en-US" altLang="en-US" dirty="0" smtClean="0">
              <a:solidFill>
                <a:schemeClr val="tx1"/>
              </a:solidFill>
              <a:latin typeface="Bodoni MT Black" pitchFamily="18" charset="0"/>
              <a:ea typeface="Trebuchet MS" pitchFamily="34" charset="0"/>
              <a:cs typeface="Trebuchet MS" pitchFamily="34" charset="0"/>
            </a:endParaRPr>
          </a:p>
        </p:txBody>
      </p:sp>
      <p:sp>
        <p:nvSpPr>
          <p:cNvPr id="614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6F7B05C-061A-4B30-BD5B-173786E38560}" type="slidenum">
              <a:rPr lang="en-US" altLang="en-US" smtClean="0">
                <a:solidFill>
                  <a:schemeClr val="tx2"/>
                </a:solidFill>
                <a:latin typeface="Rage Italic" pitchFamily="66" charset="0"/>
              </a:rPr>
              <a:pPr eaLnBrk="1" hangingPunct="1"/>
              <a:t>2</a:t>
            </a:fld>
            <a:endParaRPr lang="en-US" altLang="en-US" smtClean="0">
              <a:solidFill>
                <a:schemeClr val="tx2"/>
              </a:solidFill>
              <a:latin typeface="Rage Italic" pitchFamily="66" charset="0"/>
            </a:endParaRPr>
          </a:p>
        </p:txBody>
      </p:sp>
      <p:sp>
        <p:nvSpPr>
          <p:cNvPr id="5" name="Title 4"/>
          <p:cNvSpPr>
            <a:spLocks noGrp="1"/>
          </p:cNvSpPr>
          <p:nvPr/>
        </p:nvSpPr>
        <p:spPr bwMode="auto">
          <a:xfrm>
            <a:off x="381000" y="3500438"/>
            <a:ext cx="8382000" cy="190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lgn="l" rtl="0" eaLnBrk="0" fontAlgn="base" hangingPunct="0">
              <a:spcBef>
                <a:spcPct val="0"/>
              </a:spcBef>
              <a:spcAft>
                <a:spcPct val="0"/>
              </a:spcAft>
              <a:defRPr sz="4000" b="1" kern="1200" cap="all">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algn="ctr" eaLnBrk="1" fontAlgn="auto" hangingPunct="1">
              <a:spcAft>
                <a:spcPts val="0"/>
              </a:spcAft>
              <a:defRPr/>
            </a:pPr>
            <a:r>
              <a:rPr lang="en-US" sz="5400" dirty="0" smtClean="0">
                <a:effectLst>
                  <a:outerShdw blurRad="38100" dist="38100" dir="2700000" algn="tl">
                    <a:srgbClr val="000000">
                      <a:alpha val="43137"/>
                    </a:srgbClr>
                  </a:outerShdw>
                </a:effectLst>
                <a:latin typeface="Algerian" panose="04020705040A02060702" pitchFamily="82" charset="0"/>
              </a:rPr>
              <a:t>INVESTASI SEMENTARA </a:t>
            </a:r>
          </a:p>
          <a:p>
            <a:pPr algn="ctr" eaLnBrk="1" fontAlgn="auto" hangingPunct="1">
              <a:spcAft>
                <a:spcPts val="0"/>
              </a:spcAft>
              <a:defRPr/>
            </a:pPr>
            <a:r>
              <a:rPr lang="en-US" sz="5400" dirty="0" smtClean="0">
                <a:effectLst>
                  <a:outerShdw blurRad="38100" dist="38100" dir="2700000" algn="tl">
                    <a:srgbClr val="000000">
                      <a:alpha val="43137"/>
                    </a:srgbClr>
                  </a:outerShdw>
                </a:effectLst>
                <a:latin typeface="Algerian" panose="04020705040A02060702" pitchFamily="82" charset="0"/>
              </a:rPr>
              <a:t>DAN </a:t>
            </a:r>
          </a:p>
          <a:p>
            <a:pPr algn="ctr" eaLnBrk="1" fontAlgn="auto" hangingPunct="1">
              <a:spcAft>
                <a:spcPts val="0"/>
              </a:spcAft>
              <a:defRPr/>
            </a:pPr>
            <a:r>
              <a:rPr lang="en-US" sz="5400" dirty="0" smtClean="0">
                <a:effectLst>
                  <a:outerShdw blurRad="38100" dist="38100" dir="2700000" algn="tl">
                    <a:srgbClr val="000000">
                      <a:alpha val="43137"/>
                    </a:srgbClr>
                  </a:outerShdw>
                </a:effectLst>
                <a:latin typeface="Algerian" panose="04020705040A02060702" pitchFamily="82" charset="0"/>
              </a:rPr>
              <a:t>INVESTASI JANGKA PANJANG</a:t>
            </a:r>
            <a:endParaRPr lang="en-US" sz="5400" b="0" dirty="0" smtClean="0">
              <a:solidFill>
                <a:schemeClr val="accent2">
                  <a:lumMod val="50000"/>
                </a:schemeClr>
              </a:solidFill>
              <a:effectLst>
                <a:outerShdw blurRad="38100" dist="38100" dir="2700000" algn="tl">
                  <a:srgbClr val="000000">
                    <a:alpha val="43137"/>
                  </a:srgbClr>
                </a:outerShdw>
              </a:effectLst>
              <a:latin typeface="Bauhaus 93" panose="04030905020B02020C02" pitchFamily="82" charset="0"/>
            </a:endParaRPr>
          </a:p>
        </p:txBody>
      </p:sp>
    </p:spTree>
    <p:extLst>
      <p:ext uri="{BB962C8B-B14F-4D97-AF65-F5344CB8AC3E}">
        <p14:creationId xmlns:p14="http://schemas.microsoft.com/office/powerpoint/2010/main" val="3703911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64515" name="Title 1"/>
          <p:cNvSpPr>
            <a:spLocks noGrp="1"/>
          </p:cNvSpPr>
          <p:nvPr>
            <p:ph type="title"/>
          </p:nvPr>
        </p:nvSpPr>
        <p:spPr>
          <a:xfrm>
            <a:off x="457200" y="44624"/>
            <a:ext cx="8229600" cy="850106"/>
          </a:xfrm>
        </p:spPr>
        <p:txBody>
          <a:bodyPr/>
          <a:lstStyle/>
          <a:p>
            <a:pPr algn="l" eaLnBrk="1" hangingPunct="1"/>
            <a:r>
              <a:rPr lang="en-US" altLang="en-US" b="1" dirty="0" smtClean="0">
                <a:solidFill>
                  <a:schemeClr val="accent1"/>
                </a:solidFill>
              </a:rPr>
              <a:t>INVESTASI JANGKA PENDEK</a:t>
            </a:r>
            <a:endParaRPr lang="en-US" altLang="en-US" b="1" dirty="0" smtClean="0">
              <a:solidFill>
                <a:schemeClr val="accent1"/>
              </a:solidFill>
            </a:endParaRPr>
          </a:p>
        </p:txBody>
      </p:sp>
      <p:sp>
        <p:nvSpPr>
          <p:cNvPr id="6147" name="Content Placeholder 2"/>
          <p:cNvSpPr>
            <a:spLocks noGrp="1"/>
          </p:cNvSpPr>
          <p:nvPr>
            <p:ph idx="1"/>
          </p:nvPr>
        </p:nvSpPr>
        <p:spPr>
          <a:xfrm>
            <a:off x="457200" y="947514"/>
            <a:ext cx="8229600" cy="4857750"/>
          </a:xfrm>
        </p:spPr>
        <p:txBody>
          <a:bodyPr/>
          <a:lstStyle/>
          <a:p>
            <a:pPr marL="231775" indent="-231775" eaLnBrk="1" hangingPunct="1">
              <a:spcBef>
                <a:spcPts val="600"/>
              </a:spcBef>
              <a:buClr>
                <a:schemeClr val="accent1"/>
              </a:buClr>
              <a:defRPr/>
            </a:pPr>
            <a:r>
              <a:rPr lang="en-US" sz="2200" dirty="0" err="1" smtClean="0"/>
              <a:t>Adakalanya</a:t>
            </a:r>
            <a:r>
              <a:rPr lang="en-US" sz="2200" dirty="0" smtClean="0"/>
              <a:t>, </a:t>
            </a:r>
            <a:r>
              <a:rPr lang="en-US" sz="2200" dirty="0" err="1" smtClean="0"/>
              <a:t>koperasi</a:t>
            </a:r>
            <a:r>
              <a:rPr lang="en-US" sz="2200" dirty="0" smtClean="0"/>
              <a:t> </a:t>
            </a:r>
            <a:r>
              <a:rPr lang="en-US" sz="2200" dirty="0" err="1" smtClean="0"/>
              <a:t>memiliki</a:t>
            </a:r>
            <a:r>
              <a:rPr lang="en-US" sz="2200" dirty="0" smtClean="0"/>
              <a:t> </a:t>
            </a:r>
            <a:r>
              <a:rPr lang="en-US" sz="2200" dirty="0" err="1" smtClean="0"/>
              <a:t>jumlah</a:t>
            </a:r>
            <a:r>
              <a:rPr lang="en-US" sz="2200" dirty="0" smtClean="0"/>
              <a:t> </a:t>
            </a:r>
            <a:r>
              <a:rPr lang="en-US" sz="2200" dirty="0" err="1" smtClean="0"/>
              <a:t>kas</a:t>
            </a:r>
            <a:r>
              <a:rPr lang="en-US" sz="2200" dirty="0" smtClean="0"/>
              <a:t> yang </a:t>
            </a:r>
            <a:r>
              <a:rPr lang="en-US" sz="2200" dirty="0" err="1" smtClean="0"/>
              <a:t>melebihi</a:t>
            </a:r>
            <a:r>
              <a:rPr lang="en-US" sz="2200" dirty="0" smtClean="0"/>
              <a:t> </a:t>
            </a:r>
            <a:r>
              <a:rPr lang="en-US" sz="2200" dirty="0" err="1" smtClean="0"/>
              <a:t>kebutuhan</a:t>
            </a:r>
            <a:r>
              <a:rPr lang="en-US" sz="2200" dirty="0" smtClean="0"/>
              <a:t> </a:t>
            </a:r>
            <a:r>
              <a:rPr lang="en-US" sz="2200" dirty="0" err="1" smtClean="0"/>
              <a:t>operasi</a:t>
            </a:r>
            <a:r>
              <a:rPr lang="en-US" sz="2200" dirty="0" smtClean="0"/>
              <a:t> </a:t>
            </a:r>
            <a:r>
              <a:rPr lang="en-US" sz="2200" dirty="0" err="1" smtClean="0"/>
              <a:t>sehari-harinya</a:t>
            </a:r>
            <a:r>
              <a:rPr lang="en-US" sz="2200" dirty="0" smtClean="0"/>
              <a:t>.</a:t>
            </a:r>
          </a:p>
          <a:p>
            <a:pPr marL="463550" lvl="1" indent="-231775" eaLnBrk="1" hangingPunct="1">
              <a:spcBef>
                <a:spcPts val="600"/>
              </a:spcBef>
              <a:buClr>
                <a:schemeClr val="accent1"/>
              </a:buClr>
              <a:defRPr/>
            </a:pPr>
            <a:r>
              <a:rPr lang="en-US" sz="2200" dirty="0" err="1" smtClean="0">
                <a:effectLst>
                  <a:outerShdw blurRad="38100" dist="38100" dir="2700000" algn="tl">
                    <a:srgbClr val="000000">
                      <a:alpha val="43137"/>
                    </a:srgbClr>
                  </a:outerShdw>
                </a:effectLst>
              </a:rPr>
              <a:t>Jika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kas</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tersebut</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dibiarkan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menganggur</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terjadi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ketidakefektifan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atas</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pemanfaatan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kekayaan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koperasi</a:t>
            </a:r>
            <a:r>
              <a:rPr lang="en-US" sz="2200" dirty="0" smtClean="0">
                <a:effectLst>
                  <a:outerShdw blurRad="38100" dist="38100" dir="2700000" algn="tl">
                    <a:srgbClr val="000000">
                      <a:alpha val="43137"/>
                    </a:srgbClr>
                  </a:outerShdw>
                </a:effectLst>
              </a:rPr>
              <a:t>. </a:t>
            </a:r>
          </a:p>
          <a:p>
            <a:pPr marL="463550" lvl="1" indent="-231775" eaLnBrk="1" hangingPunct="1">
              <a:spcBef>
                <a:spcPts val="600"/>
              </a:spcBef>
              <a:buClr>
                <a:schemeClr val="accent1"/>
              </a:buClr>
              <a:defRPr/>
            </a:pPr>
            <a:r>
              <a:rPr lang="en-US" sz="2200" dirty="0" err="1" smtClean="0">
                <a:effectLst>
                  <a:outerShdw blurRad="38100" dist="38100" dir="2700000" algn="tl">
                    <a:srgbClr val="000000">
                      <a:alpha val="43137"/>
                    </a:srgbClr>
                  </a:outerShdw>
                </a:effectLst>
              </a:rPr>
              <a:t>Sebaliknya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jika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koperasi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memilih</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menggunakan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kas</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tersebut</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untuk</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investasi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baru</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berjangka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panjang</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kebutuhan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kas</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untuk</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menjalankan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operasi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rutin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koperasi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dalam</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waktu</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dekat</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bisa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terganggu</a:t>
            </a:r>
            <a:r>
              <a:rPr lang="en-US" sz="2200" dirty="0" smtClean="0">
                <a:effectLst>
                  <a:outerShdw blurRad="38100" dist="38100" dir="2700000" algn="tl">
                    <a:srgbClr val="000000">
                      <a:alpha val="43137"/>
                    </a:srgbClr>
                  </a:outerShdw>
                </a:effectLst>
              </a:rPr>
              <a:t>. </a:t>
            </a:r>
          </a:p>
          <a:p>
            <a:pPr marL="463550" lvl="1" indent="-231775" eaLnBrk="1" hangingPunct="1">
              <a:spcBef>
                <a:spcPts val="600"/>
              </a:spcBef>
              <a:buClr>
                <a:schemeClr val="accent1"/>
              </a:buClr>
              <a:defRPr/>
            </a:pPr>
            <a:r>
              <a:rPr lang="en-US" sz="2200" dirty="0" err="1" smtClean="0">
                <a:effectLst>
                  <a:outerShdw blurRad="38100" dist="38100" dir="2700000" algn="tl">
                    <a:srgbClr val="000000">
                      <a:alpha val="43137"/>
                    </a:srgbClr>
                  </a:outerShdw>
                </a:effectLst>
              </a:rPr>
              <a:t>Jadi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koperasi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harus</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menggunakan</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kas</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tersebut</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dalam</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investasi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jangka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pendek</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sementara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seperti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dalam</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surat</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berharga</a:t>
            </a:r>
            <a:r>
              <a:rPr lang="en-US" sz="2200" dirty="0" smtClean="0">
                <a:effectLst>
                  <a:outerShdw blurRad="38100" dist="38100" dir="2700000" algn="tl">
                    <a:srgbClr val="000000">
                      <a:alpha val="43137"/>
                    </a:srgbClr>
                  </a:outerShdw>
                </a:effectLst>
              </a:rPr>
              <a:t> yang </a:t>
            </a:r>
            <a:r>
              <a:rPr lang="en-US" sz="2200" dirty="0" err="1" smtClean="0">
                <a:effectLst>
                  <a:outerShdw blurRad="38100" dist="38100" dir="2700000" algn="tl">
                    <a:srgbClr val="000000">
                      <a:alpha val="43137"/>
                    </a:srgbClr>
                  </a:outerShdw>
                </a:effectLst>
              </a:rPr>
              <a:t>berjangka</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waktu</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kurang</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dari</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satu</a:t>
            </a:r>
            <a:r>
              <a:rPr lang="en-US"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tahun</a:t>
            </a:r>
            <a:r>
              <a:rPr lang="en-US" sz="2200" dirty="0" smtClean="0">
                <a:effectLst>
                  <a:outerShdw blurRad="38100" dist="38100" dir="2700000" algn="tl">
                    <a:srgbClr val="000000">
                      <a:alpha val="43137"/>
                    </a:srgbClr>
                  </a:outerShdw>
                </a:effectLst>
              </a:rPr>
              <a:t>. </a:t>
            </a:r>
          </a:p>
          <a:p>
            <a:pPr marL="231775" indent="-231775" eaLnBrk="1" hangingPunct="1">
              <a:spcBef>
                <a:spcPts val="600"/>
              </a:spcBef>
              <a:buClr>
                <a:schemeClr val="accent1"/>
              </a:buClr>
              <a:defRPr/>
            </a:pPr>
            <a:r>
              <a:rPr lang="en-US" sz="2200" i="1" dirty="0" err="1" smtClean="0"/>
              <a:t>Investasi</a:t>
            </a:r>
            <a:r>
              <a:rPr lang="en-US" sz="2200" i="1" dirty="0" smtClean="0"/>
              <a:t> </a:t>
            </a:r>
            <a:r>
              <a:rPr lang="en-US" sz="2200" i="1" dirty="0" err="1" smtClean="0"/>
              <a:t>sementara</a:t>
            </a:r>
            <a:r>
              <a:rPr lang="en-US" sz="2200" i="1" dirty="0" smtClean="0"/>
              <a:t> </a:t>
            </a:r>
            <a:r>
              <a:rPr lang="en-US" sz="2200" dirty="0" err="1" smtClean="0"/>
              <a:t>dikelompokkan</a:t>
            </a:r>
            <a:r>
              <a:rPr lang="en-US" sz="2200" dirty="0" smtClean="0"/>
              <a:t> </a:t>
            </a:r>
            <a:r>
              <a:rPr lang="en-US" sz="2200" dirty="0" err="1" smtClean="0"/>
              <a:t>sebagai</a:t>
            </a:r>
            <a:r>
              <a:rPr lang="en-US" sz="2200" dirty="0" smtClean="0"/>
              <a:t> </a:t>
            </a:r>
            <a:r>
              <a:rPr lang="en-US" sz="2200" dirty="0" err="1" smtClean="0"/>
              <a:t>aktiva</a:t>
            </a:r>
            <a:r>
              <a:rPr lang="en-US" sz="2200" dirty="0" smtClean="0"/>
              <a:t> </a:t>
            </a:r>
            <a:r>
              <a:rPr lang="en-US" sz="2200" dirty="0" err="1" smtClean="0"/>
              <a:t>lancar</a:t>
            </a:r>
            <a:r>
              <a:rPr lang="en-US" sz="2200" dirty="0" smtClean="0"/>
              <a:t>, </a:t>
            </a:r>
            <a:r>
              <a:rPr lang="en-US" sz="2200" dirty="0" err="1" smtClean="0"/>
              <a:t>karena</a:t>
            </a:r>
            <a:r>
              <a:rPr lang="en-US" sz="2200" dirty="0" smtClean="0"/>
              <a:t> </a:t>
            </a:r>
            <a:r>
              <a:rPr lang="en-US" sz="2200" dirty="0" err="1" smtClean="0"/>
              <a:t>dibeli</a:t>
            </a:r>
            <a:r>
              <a:rPr lang="en-US" sz="2200" dirty="0" smtClean="0"/>
              <a:t> </a:t>
            </a:r>
            <a:r>
              <a:rPr lang="en-US" sz="2200" dirty="0" err="1" smtClean="0"/>
              <a:t>dengan</a:t>
            </a:r>
            <a:r>
              <a:rPr lang="en-US" sz="2200" dirty="0" smtClean="0"/>
              <a:t> </a:t>
            </a:r>
            <a:r>
              <a:rPr lang="en-US" sz="2200" dirty="0" err="1" smtClean="0"/>
              <a:t>tujuan</a:t>
            </a:r>
            <a:r>
              <a:rPr lang="en-US" sz="2200" dirty="0" smtClean="0"/>
              <a:t> </a:t>
            </a:r>
            <a:r>
              <a:rPr lang="en-US" sz="2200" dirty="0" err="1" smtClean="0"/>
              <a:t>untuk</a:t>
            </a:r>
            <a:r>
              <a:rPr lang="en-US" sz="2200" dirty="0" smtClean="0"/>
              <a:t> </a:t>
            </a:r>
            <a:r>
              <a:rPr lang="en-US" sz="2200" dirty="0" err="1" smtClean="0"/>
              <a:t>segera</a:t>
            </a:r>
            <a:r>
              <a:rPr lang="en-US" sz="2200" dirty="0" smtClean="0"/>
              <a:t> </a:t>
            </a:r>
            <a:r>
              <a:rPr lang="en-US" sz="2200" dirty="0" err="1" smtClean="0"/>
              <a:t>diuangkan</a:t>
            </a:r>
            <a:r>
              <a:rPr lang="en-US" sz="2200" dirty="0" smtClean="0"/>
              <a:t> </a:t>
            </a:r>
            <a:r>
              <a:rPr lang="en-US" sz="2200" dirty="0" err="1" smtClean="0"/>
              <a:t>menjadi</a:t>
            </a:r>
            <a:r>
              <a:rPr lang="en-US" sz="2200" dirty="0" smtClean="0"/>
              <a:t> </a:t>
            </a:r>
            <a:r>
              <a:rPr lang="en-US" sz="2200" dirty="0" err="1" smtClean="0"/>
              <a:t>kas</a:t>
            </a:r>
            <a:r>
              <a:rPr lang="en-US" sz="2200" dirty="0" smtClean="0"/>
              <a:t> </a:t>
            </a:r>
            <a:r>
              <a:rPr lang="en-US" sz="2200" dirty="0" err="1" smtClean="0"/>
              <a:t>dalam</a:t>
            </a:r>
            <a:r>
              <a:rPr lang="en-US" sz="2200" dirty="0" smtClean="0"/>
              <a:t> </a:t>
            </a:r>
            <a:r>
              <a:rPr lang="en-US" sz="2200" dirty="0" err="1" smtClean="0"/>
              <a:t>waktu</a:t>
            </a:r>
            <a:r>
              <a:rPr lang="en-US" sz="2200" dirty="0" smtClean="0"/>
              <a:t> </a:t>
            </a:r>
            <a:r>
              <a:rPr lang="en-US" sz="2200" dirty="0" err="1" smtClean="0"/>
              <a:t>kurang</a:t>
            </a:r>
            <a:r>
              <a:rPr lang="en-US" sz="2200" dirty="0" smtClean="0"/>
              <a:t> </a:t>
            </a:r>
            <a:r>
              <a:rPr lang="en-US" sz="2200" dirty="0" err="1" smtClean="0"/>
              <a:t>dari</a:t>
            </a:r>
            <a:r>
              <a:rPr lang="en-US" sz="2200" dirty="0" smtClean="0"/>
              <a:t> </a:t>
            </a:r>
            <a:r>
              <a:rPr lang="en-US" sz="2200" dirty="0" err="1" smtClean="0"/>
              <a:t>satu</a:t>
            </a:r>
            <a:r>
              <a:rPr lang="en-US" sz="2200" dirty="0" smtClean="0"/>
              <a:t> </a:t>
            </a:r>
            <a:r>
              <a:rPr lang="en-US" sz="2200" dirty="0" err="1" smtClean="0"/>
              <a:t>tahun</a:t>
            </a:r>
            <a:r>
              <a:rPr lang="en-US" sz="2200" dirty="0" smtClean="0"/>
              <a:t>.</a:t>
            </a:r>
          </a:p>
        </p:txBody>
      </p:sp>
      <p:sp>
        <p:nvSpPr>
          <p:cNvPr id="4" name="Slide Number Placeholder 3"/>
          <p:cNvSpPr>
            <a:spLocks noGrp="1"/>
          </p:cNvSpPr>
          <p:nvPr>
            <p:ph type="sldNum" sz="quarter" idx="12"/>
          </p:nvPr>
        </p:nvSpPr>
        <p:spPr/>
        <p:txBody>
          <a:bodyPr/>
          <a:lstStyle/>
          <a:p>
            <a:pPr>
              <a:defRPr/>
            </a:pPr>
            <a:fld id="{9F2E0E92-49AE-4C6E-9C1F-4A4F28E01AE9}" type="slidenum">
              <a:rPr lang="en-US">
                <a:solidFill>
                  <a:schemeClr val="tx2"/>
                </a:solidFill>
                <a:effectLst>
                  <a:outerShdw blurRad="38100" dist="38100" dir="2700000" algn="tl">
                    <a:srgbClr val="000000">
                      <a:alpha val="43137"/>
                    </a:srgbClr>
                  </a:outerShdw>
                </a:effectLst>
              </a:rPr>
              <a:pPr>
                <a:defRPr/>
              </a:pPr>
              <a:t>3</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65539" name="Title 1"/>
          <p:cNvSpPr>
            <a:spLocks noGrp="1"/>
          </p:cNvSpPr>
          <p:nvPr>
            <p:ph type="title"/>
          </p:nvPr>
        </p:nvSpPr>
        <p:spPr>
          <a:xfrm>
            <a:off x="457200" y="-99392"/>
            <a:ext cx="8229600" cy="1143000"/>
          </a:xfrm>
        </p:spPr>
        <p:txBody>
          <a:bodyPr/>
          <a:lstStyle/>
          <a:p>
            <a:pPr algn="l" eaLnBrk="1" hangingPunct="1"/>
            <a:r>
              <a:rPr lang="en-US" altLang="en-US" b="1" dirty="0" smtClean="0">
                <a:solidFill>
                  <a:schemeClr val="accent1"/>
                </a:solidFill>
              </a:rPr>
              <a:t>INVESTASI JANGKA PENDEK</a:t>
            </a:r>
            <a:endParaRPr lang="en-US" altLang="en-US" b="1" dirty="0" smtClean="0">
              <a:solidFill>
                <a:schemeClr val="accent1"/>
              </a:solidFill>
            </a:endParaRPr>
          </a:p>
        </p:txBody>
      </p:sp>
      <p:sp>
        <p:nvSpPr>
          <p:cNvPr id="6147" name="Content Placeholder 2"/>
          <p:cNvSpPr>
            <a:spLocks noGrp="1"/>
          </p:cNvSpPr>
          <p:nvPr>
            <p:ph idx="1"/>
          </p:nvPr>
        </p:nvSpPr>
        <p:spPr>
          <a:xfrm>
            <a:off x="457200" y="1019522"/>
            <a:ext cx="8229600" cy="4857750"/>
          </a:xfrm>
        </p:spPr>
        <p:txBody>
          <a:bodyPr/>
          <a:lstStyle/>
          <a:p>
            <a:pPr marL="231775" indent="-231775" eaLnBrk="1" hangingPunct="1">
              <a:spcBef>
                <a:spcPts val="600"/>
              </a:spcBef>
              <a:buClr>
                <a:schemeClr val="accent1"/>
              </a:buClr>
              <a:defRPr/>
            </a:pPr>
            <a:r>
              <a:rPr lang="en-US" sz="2400" dirty="0" err="1" smtClean="0"/>
              <a:t>Objek</a:t>
            </a:r>
            <a:r>
              <a:rPr lang="en-US" sz="2400" dirty="0" smtClean="0"/>
              <a:t> </a:t>
            </a:r>
            <a:r>
              <a:rPr lang="en-US" sz="2400" dirty="0" err="1" smtClean="0"/>
              <a:t>investasi</a:t>
            </a:r>
            <a:r>
              <a:rPr lang="en-US" sz="2400" dirty="0" smtClean="0"/>
              <a:t> </a:t>
            </a:r>
            <a:r>
              <a:rPr lang="en-US" sz="2400" dirty="0" err="1" smtClean="0"/>
              <a:t>biasanya</a:t>
            </a:r>
            <a:r>
              <a:rPr lang="en-US" sz="2400" dirty="0" smtClean="0"/>
              <a:t> </a:t>
            </a:r>
            <a:r>
              <a:rPr lang="en-US" sz="2400" dirty="0" err="1" smtClean="0"/>
              <a:t>berbentuk</a:t>
            </a:r>
            <a:r>
              <a:rPr lang="en-US" sz="2400" dirty="0" smtClean="0"/>
              <a:t> </a:t>
            </a:r>
            <a:r>
              <a:rPr lang="en-US" sz="2400" i="1" dirty="0" err="1" smtClean="0"/>
              <a:t>surat</a:t>
            </a:r>
            <a:r>
              <a:rPr lang="en-US" sz="2400" i="1" dirty="0" smtClean="0"/>
              <a:t> </a:t>
            </a:r>
            <a:r>
              <a:rPr lang="en-US" sz="2400" i="1" dirty="0" err="1" smtClean="0"/>
              <a:t>berharga</a:t>
            </a:r>
            <a:r>
              <a:rPr lang="en-US" sz="2400" dirty="0" smtClean="0"/>
              <a:t>, </a:t>
            </a:r>
            <a:r>
              <a:rPr lang="en-US" sz="2400" dirty="0" err="1" smtClean="0"/>
              <a:t>seperti</a:t>
            </a:r>
            <a:r>
              <a:rPr lang="en-US" sz="2400" dirty="0" smtClean="0"/>
              <a:t> </a:t>
            </a:r>
            <a:r>
              <a:rPr lang="en-US" sz="2400" dirty="0" err="1" smtClean="0"/>
              <a:t>saham</a:t>
            </a:r>
            <a:r>
              <a:rPr lang="en-US" sz="2400" dirty="0" smtClean="0"/>
              <a:t> </a:t>
            </a:r>
            <a:r>
              <a:rPr lang="en-US" sz="2400" dirty="0" err="1" smtClean="0"/>
              <a:t>dan</a:t>
            </a:r>
            <a:r>
              <a:rPr lang="en-US" sz="2400" dirty="0" smtClean="0"/>
              <a:t> </a:t>
            </a:r>
            <a:r>
              <a:rPr lang="en-US" sz="2400" dirty="0" err="1" smtClean="0"/>
              <a:t>obligasi</a:t>
            </a:r>
            <a:r>
              <a:rPr lang="en-US" sz="2400" dirty="0" smtClean="0"/>
              <a:t>, </a:t>
            </a:r>
            <a:r>
              <a:rPr lang="en-US" sz="2400" dirty="0" err="1" smtClean="0"/>
              <a:t>karena</a:t>
            </a:r>
            <a:r>
              <a:rPr lang="en-US" sz="2400" dirty="0" smtClean="0"/>
              <a:t> </a:t>
            </a:r>
            <a:r>
              <a:rPr lang="en-US" sz="2400" dirty="0" err="1" smtClean="0"/>
              <a:t>beberapa</a:t>
            </a:r>
            <a:r>
              <a:rPr lang="en-US" sz="2400" dirty="0" smtClean="0"/>
              <a:t> </a:t>
            </a:r>
            <a:r>
              <a:rPr lang="en-US" sz="2400" dirty="0" err="1" smtClean="0"/>
              <a:t>alasan</a:t>
            </a:r>
            <a:r>
              <a:rPr lang="en-US" sz="2400" dirty="0" smtClean="0"/>
              <a:t> </a:t>
            </a:r>
            <a:r>
              <a:rPr lang="en-US" sz="2400" dirty="0" err="1" smtClean="0"/>
              <a:t>tertentu</a:t>
            </a:r>
            <a:r>
              <a:rPr lang="en-US" sz="2400" dirty="0" smtClean="0"/>
              <a:t>. </a:t>
            </a:r>
          </a:p>
          <a:p>
            <a:pPr marL="231775" indent="-231775" eaLnBrk="1" hangingPunct="1">
              <a:spcBef>
                <a:spcPts val="600"/>
              </a:spcBef>
              <a:buClr>
                <a:schemeClr val="accent1"/>
              </a:buClr>
              <a:defRPr/>
            </a:pPr>
            <a:r>
              <a:rPr lang="en-US" sz="2400" dirty="0" smtClean="0"/>
              <a:t>Surat </a:t>
            </a:r>
            <a:r>
              <a:rPr lang="en-US" sz="2400" dirty="0" err="1" smtClean="0"/>
              <a:t>berharga</a:t>
            </a:r>
            <a:r>
              <a:rPr lang="en-US" sz="2400" dirty="0" smtClean="0"/>
              <a:t> </a:t>
            </a:r>
            <a:r>
              <a:rPr lang="en-US" sz="2400" dirty="0" err="1" smtClean="0"/>
              <a:t>biasanya</a:t>
            </a:r>
            <a:r>
              <a:rPr lang="en-US" sz="2400" dirty="0" smtClean="0"/>
              <a:t> </a:t>
            </a:r>
            <a:r>
              <a:rPr lang="en-US" sz="2400" dirty="0" err="1" smtClean="0"/>
              <a:t>memiliki</a:t>
            </a:r>
            <a:r>
              <a:rPr lang="en-US" sz="2400" dirty="0" smtClean="0"/>
              <a:t> </a:t>
            </a:r>
            <a:r>
              <a:rPr lang="en-US" sz="2400" dirty="0" err="1" smtClean="0"/>
              <a:t>gejolak</a:t>
            </a:r>
            <a:r>
              <a:rPr lang="en-US" sz="2400" dirty="0" smtClean="0"/>
              <a:t> </a:t>
            </a:r>
            <a:r>
              <a:rPr lang="en-US" sz="2400" dirty="0" err="1" smtClean="0"/>
              <a:t>harga</a:t>
            </a:r>
            <a:r>
              <a:rPr lang="en-US" sz="2400" dirty="0" smtClean="0"/>
              <a:t> yang </a:t>
            </a:r>
            <a:r>
              <a:rPr lang="en-US" sz="2400" dirty="0" err="1" smtClean="0"/>
              <a:t>sangat</a:t>
            </a:r>
            <a:r>
              <a:rPr lang="en-US" sz="2400" dirty="0" smtClean="0"/>
              <a:t> </a:t>
            </a:r>
            <a:r>
              <a:rPr lang="en-US" sz="2400" dirty="0" err="1" smtClean="0"/>
              <a:t>tinggi</a:t>
            </a:r>
            <a:r>
              <a:rPr lang="en-US" sz="2400" dirty="0" smtClean="0"/>
              <a:t> </a:t>
            </a:r>
            <a:r>
              <a:rPr lang="en-US" sz="2400" dirty="0" err="1" smtClean="0"/>
              <a:t>dari</a:t>
            </a:r>
            <a:r>
              <a:rPr lang="en-US" sz="2400" dirty="0" smtClean="0"/>
              <a:t> </a:t>
            </a:r>
            <a:r>
              <a:rPr lang="en-US" sz="2400" dirty="0" err="1" smtClean="0"/>
              <a:t>waktu</a:t>
            </a:r>
            <a:r>
              <a:rPr lang="en-US" sz="2400" dirty="0" smtClean="0"/>
              <a:t> </a:t>
            </a:r>
            <a:r>
              <a:rPr lang="en-US" sz="2400" dirty="0" err="1" smtClean="0"/>
              <a:t>ke</a:t>
            </a:r>
            <a:r>
              <a:rPr lang="en-US" sz="2400" dirty="0" smtClean="0"/>
              <a:t> </a:t>
            </a:r>
            <a:r>
              <a:rPr lang="en-US" sz="2400" dirty="0" err="1" smtClean="0"/>
              <a:t>waktu</a:t>
            </a:r>
            <a:r>
              <a:rPr lang="en-US" sz="2400" dirty="0" smtClean="0"/>
              <a:t>.</a:t>
            </a:r>
          </a:p>
          <a:p>
            <a:pPr marL="519113" lvl="1" indent="-287338" eaLnBrk="1" hangingPunct="1">
              <a:spcBef>
                <a:spcPts val="600"/>
              </a:spcBef>
              <a:buClr>
                <a:schemeClr val="accent1"/>
              </a:buClr>
              <a:defRPr/>
            </a:pPr>
            <a:r>
              <a:rPr lang="en-US" sz="2400" dirty="0" err="1" smtClean="0">
                <a:effectLst>
                  <a:outerShdw blurRad="38100" dist="38100" dir="2700000" algn="tl">
                    <a:srgbClr val="000000">
                      <a:alpha val="43137"/>
                    </a:srgbClr>
                  </a:outerShdw>
                </a:effectLst>
              </a:rPr>
              <a:t>Harga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perolehan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surat</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berharga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sering</a:t>
            </a:r>
            <a:r>
              <a:rPr lang="en-US" sz="2400" dirty="0" smtClean="0">
                <a:effectLst>
                  <a:outerShdw blurRad="38100" dist="38100" dir="2700000" algn="tl">
                    <a:srgbClr val="000000">
                      <a:alpha val="43137"/>
                    </a:srgbClr>
                  </a:outerShdw>
                </a:effectLst>
              </a:rPr>
              <a:t> kali </a:t>
            </a:r>
            <a:r>
              <a:rPr lang="en-US" sz="2400" dirty="0" err="1" smtClean="0">
                <a:effectLst>
                  <a:outerShdw blurRad="38100" dist="38100" dir="2700000" algn="tl">
                    <a:srgbClr val="000000">
                      <a:alpha val="43137"/>
                    </a:srgbClr>
                  </a:outerShdw>
                </a:effectLst>
              </a:rPr>
              <a:t>menjadi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tidak</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relevan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dengan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harga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pasar</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surat</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berharga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tersebut</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hanya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dalam</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beberapa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hari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setelah</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transaksi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pembelian</a:t>
            </a:r>
            <a:r>
              <a:rPr lang="en-US" sz="2400" dirty="0" smtClean="0">
                <a:effectLst>
                  <a:outerShdw blurRad="38100" dist="38100" dir="2700000" algn="tl">
                    <a:srgbClr val="000000">
                      <a:alpha val="43137"/>
                    </a:srgbClr>
                  </a:outerShdw>
                </a:effectLst>
              </a:rPr>
              <a:t>. </a:t>
            </a:r>
          </a:p>
          <a:p>
            <a:pPr marL="231775" indent="-231775" eaLnBrk="1" hangingPunct="1">
              <a:spcBef>
                <a:spcPts val="600"/>
              </a:spcBef>
              <a:buClr>
                <a:schemeClr val="accent1"/>
              </a:buClr>
              <a:defRPr/>
            </a:pPr>
            <a:r>
              <a:rPr lang="en-US" sz="2400" dirty="0" err="1" smtClean="0"/>
              <a:t>Jadi</a:t>
            </a:r>
            <a:r>
              <a:rPr lang="en-US" sz="2400" dirty="0" smtClean="0"/>
              <a:t>, </a:t>
            </a:r>
            <a:r>
              <a:rPr lang="en-US" sz="2400" dirty="0" err="1" smtClean="0"/>
              <a:t>investasi</a:t>
            </a:r>
            <a:r>
              <a:rPr lang="en-US" sz="2400" dirty="0" smtClean="0"/>
              <a:t> </a:t>
            </a:r>
            <a:r>
              <a:rPr lang="en-US" sz="2400" dirty="0" err="1" smtClean="0"/>
              <a:t>sementara</a:t>
            </a:r>
            <a:r>
              <a:rPr lang="en-US" sz="2400" dirty="0" smtClean="0"/>
              <a:t> </a:t>
            </a:r>
            <a:r>
              <a:rPr lang="en-US" sz="2400" dirty="0" err="1" smtClean="0"/>
              <a:t>dalam</a:t>
            </a:r>
            <a:r>
              <a:rPr lang="en-US" sz="2400" dirty="0" smtClean="0"/>
              <a:t> </a:t>
            </a:r>
            <a:r>
              <a:rPr lang="en-US" sz="2400" dirty="0" err="1" smtClean="0"/>
              <a:t>surat</a:t>
            </a:r>
            <a:r>
              <a:rPr lang="en-US" sz="2400" dirty="0" smtClean="0"/>
              <a:t> </a:t>
            </a:r>
            <a:r>
              <a:rPr lang="en-US" sz="2400" dirty="0" err="1" smtClean="0"/>
              <a:t>berharga</a:t>
            </a:r>
            <a:r>
              <a:rPr lang="en-US" sz="2400" dirty="0" smtClean="0"/>
              <a:t> </a:t>
            </a:r>
            <a:r>
              <a:rPr lang="en-US" sz="2400" dirty="0" err="1" smtClean="0"/>
              <a:t>dicatat</a:t>
            </a:r>
            <a:r>
              <a:rPr lang="en-US" sz="2400" dirty="0" smtClean="0"/>
              <a:t> </a:t>
            </a:r>
            <a:r>
              <a:rPr lang="en-US" sz="2400" dirty="0" err="1" smtClean="0"/>
              <a:t>dan</a:t>
            </a:r>
            <a:r>
              <a:rPr lang="en-US" sz="2400" dirty="0" smtClean="0"/>
              <a:t> </a:t>
            </a:r>
            <a:r>
              <a:rPr lang="en-US" sz="2400" dirty="0" err="1" smtClean="0"/>
              <a:t>dicantumkan</a:t>
            </a:r>
            <a:r>
              <a:rPr lang="en-US" sz="2400" dirty="0" smtClean="0"/>
              <a:t> </a:t>
            </a:r>
            <a:r>
              <a:rPr lang="en-US" sz="2400" dirty="0" err="1" smtClean="0"/>
              <a:t>pada</a:t>
            </a:r>
            <a:r>
              <a:rPr lang="en-US" sz="2400" dirty="0" smtClean="0"/>
              <a:t> </a:t>
            </a:r>
            <a:r>
              <a:rPr lang="en-US" sz="2400" dirty="0" err="1" smtClean="0"/>
              <a:t>neraca</a:t>
            </a:r>
            <a:r>
              <a:rPr lang="en-US" sz="2400" dirty="0" smtClean="0"/>
              <a:t> </a:t>
            </a:r>
            <a:r>
              <a:rPr lang="en-US" sz="2400" dirty="0" err="1" smtClean="0"/>
              <a:t>dengan</a:t>
            </a:r>
            <a:r>
              <a:rPr lang="en-US" sz="2400" dirty="0" smtClean="0"/>
              <a:t> </a:t>
            </a:r>
            <a:r>
              <a:rPr lang="en-US" sz="2400" dirty="0" err="1" smtClean="0"/>
              <a:t>menggunakan</a:t>
            </a:r>
            <a:r>
              <a:rPr lang="en-US" sz="2400" dirty="0" smtClean="0"/>
              <a:t> </a:t>
            </a:r>
            <a:r>
              <a:rPr lang="en-US" sz="2400" i="1" dirty="0" err="1" smtClean="0"/>
              <a:t>nilai</a:t>
            </a:r>
            <a:r>
              <a:rPr lang="en-US" sz="2400" i="1" dirty="0" smtClean="0"/>
              <a:t> </a:t>
            </a:r>
            <a:r>
              <a:rPr lang="en-US" sz="2400" i="1" dirty="0" err="1" smtClean="0"/>
              <a:t>dasar</a:t>
            </a:r>
            <a:r>
              <a:rPr lang="en-US" sz="2400" dirty="0" smtClean="0"/>
              <a:t>, </a:t>
            </a:r>
            <a:r>
              <a:rPr lang="en-US" sz="2400" dirty="0" err="1" smtClean="0"/>
              <a:t>yaitu</a:t>
            </a:r>
            <a:r>
              <a:rPr lang="en-US" sz="2400" dirty="0" smtClean="0"/>
              <a:t> </a:t>
            </a:r>
            <a:r>
              <a:rPr lang="en-US" sz="2400" dirty="0" err="1" smtClean="0"/>
              <a:t>harga</a:t>
            </a:r>
            <a:r>
              <a:rPr lang="en-US" sz="2400" dirty="0" smtClean="0"/>
              <a:t> yang </a:t>
            </a:r>
            <a:r>
              <a:rPr lang="en-US" sz="2400" dirty="0" err="1" smtClean="0"/>
              <a:t>lebih</a:t>
            </a:r>
            <a:r>
              <a:rPr lang="en-US" sz="2400" dirty="0" smtClean="0"/>
              <a:t> </a:t>
            </a:r>
            <a:r>
              <a:rPr lang="en-US" sz="2400" dirty="0" err="1" smtClean="0"/>
              <a:t>rendah</a:t>
            </a:r>
            <a:r>
              <a:rPr lang="en-US" sz="2400" dirty="0" smtClean="0"/>
              <a:t> </a:t>
            </a:r>
            <a:r>
              <a:rPr lang="en-US" sz="2400" dirty="0" err="1" smtClean="0"/>
              <a:t>antara</a:t>
            </a:r>
            <a:r>
              <a:rPr lang="en-US" sz="2400" dirty="0" smtClean="0"/>
              <a:t> </a:t>
            </a:r>
            <a:r>
              <a:rPr lang="en-US" sz="2400" dirty="0" err="1" smtClean="0"/>
              <a:t>harga</a:t>
            </a:r>
            <a:r>
              <a:rPr lang="en-US" sz="2400" dirty="0" smtClean="0"/>
              <a:t> </a:t>
            </a:r>
            <a:r>
              <a:rPr lang="en-US" sz="2400" dirty="0" err="1" smtClean="0"/>
              <a:t>perolehan</a:t>
            </a:r>
            <a:r>
              <a:rPr lang="en-US" sz="2400" dirty="0" smtClean="0"/>
              <a:t> </a:t>
            </a:r>
            <a:r>
              <a:rPr lang="en-US" sz="2400" dirty="0" err="1" smtClean="0"/>
              <a:t>dan</a:t>
            </a:r>
            <a:r>
              <a:rPr lang="en-US" sz="2400" dirty="0" smtClean="0"/>
              <a:t> </a:t>
            </a:r>
            <a:r>
              <a:rPr lang="en-US" sz="2400" dirty="0" err="1" smtClean="0"/>
              <a:t>harga</a:t>
            </a:r>
            <a:r>
              <a:rPr lang="en-US" sz="2400" dirty="0" smtClean="0"/>
              <a:t> </a:t>
            </a:r>
            <a:r>
              <a:rPr lang="en-US" sz="2400" dirty="0" err="1" smtClean="0"/>
              <a:t>pasar</a:t>
            </a:r>
            <a:r>
              <a:rPr lang="en-US" sz="2400" dirty="0" smtClean="0"/>
              <a:t>. </a:t>
            </a:r>
          </a:p>
        </p:txBody>
      </p:sp>
      <p:sp>
        <p:nvSpPr>
          <p:cNvPr id="4" name="Slide Number Placeholder 3"/>
          <p:cNvSpPr>
            <a:spLocks noGrp="1"/>
          </p:cNvSpPr>
          <p:nvPr>
            <p:ph type="sldNum" sz="quarter" idx="12"/>
          </p:nvPr>
        </p:nvSpPr>
        <p:spPr/>
        <p:txBody>
          <a:bodyPr/>
          <a:lstStyle/>
          <a:p>
            <a:pPr>
              <a:defRPr/>
            </a:pPr>
            <a:fld id="{436D9A7D-B90B-4819-9612-FE66126FC16A}" type="slidenum">
              <a:rPr lang="en-US">
                <a:solidFill>
                  <a:schemeClr val="tx2"/>
                </a:solidFill>
                <a:effectLst>
                  <a:outerShdw blurRad="38100" dist="38100" dir="2700000" algn="tl">
                    <a:srgbClr val="000000">
                      <a:alpha val="43137"/>
                    </a:srgbClr>
                  </a:outerShdw>
                </a:effectLst>
              </a:rPr>
              <a:pPr>
                <a:defRPr/>
              </a:pPr>
              <a:t>4</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66563" name="Title 1"/>
          <p:cNvSpPr>
            <a:spLocks noGrp="1"/>
          </p:cNvSpPr>
          <p:nvPr>
            <p:ph type="title"/>
          </p:nvPr>
        </p:nvSpPr>
        <p:spPr/>
        <p:txBody>
          <a:bodyPr/>
          <a:lstStyle/>
          <a:p>
            <a:pPr algn="l" eaLnBrk="1" hangingPunct="1"/>
            <a:r>
              <a:rPr lang="en-US" altLang="en-US" smtClean="0">
                <a:solidFill>
                  <a:schemeClr val="accent1"/>
                </a:solidFill>
              </a:rPr>
              <a:t>Investasi Jangka Pendek</a:t>
            </a:r>
          </a:p>
        </p:txBody>
      </p:sp>
      <p:sp>
        <p:nvSpPr>
          <p:cNvPr id="4" name="Slide Number Placeholder 3"/>
          <p:cNvSpPr>
            <a:spLocks noGrp="1"/>
          </p:cNvSpPr>
          <p:nvPr>
            <p:ph type="sldNum" sz="quarter" idx="12"/>
          </p:nvPr>
        </p:nvSpPr>
        <p:spPr/>
        <p:txBody>
          <a:bodyPr/>
          <a:lstStyle/>
          <a:p>
            <a:pPr>
              <a:defRPr/>
            </a:pPr>
            <a:fld id="{E59C8F78-D99C-48FF-A4A9-D73DAB1A7BED}" type="slidenum">
              <a:rPr lang="en-US">
                <a:solidFill>
                  <a:schemeClr val="tx2"/>
                </a:solidFill>
                <a:effectLst>
                  <a:outerShdw blurRad="38100" dist="38100" dir="2700000" algn="tl">
                    <a:srgbClr val="000000">
                      <a:alpha val="43137"/>
                    </a:srgbClr>
                  </a:outerShdw>
                </a:effectLst>
              </a:rPr>
              <a:pPr>
                <a:defRPr/>
              </a:pPr>
              <a:t>5</a:t>
            </a:fld>
            <a:endParaRPr lang="en-US">
              <a:solidFill>
                <a:schemeClr val="tx2"/>
              </a:solidFill>
              <a:effectLst>
                <a:outerShdw blurRad="38100" dist="38100" dir="2700000" algn="tl">
                  <a:srgbClr val="000000">
                    <a:alpha val="43137"/>
                  </a:srgbClr>
                </a:outerShdw>
              </a:effectLst>
            </a:endParaRPr>
          </a:p>
        </p:txBody>
      </p:sp>
      <p:pic>
        <p:nvPicPr>
          <p:cNvPr id="6656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8825" y="1500188"/>
            <a:ext cx="7599363" cy="2516187"/>
          </a:xfrm>
          <a:noFill/>
        </p:spPr>
      </p:pic>
      <p:pic>
        <p:nvPicPr>
          <p:cNvPr id="6656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838" y="4214813"/>
            <a:ext cx="7408862"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67587" name="Title 1"/>
          <p:cNvSpPr>
            <a:spLocks noGrp="1"/>
          </p:cNvSpPr>
          <p:nvPr>
            <p:ph type="title"/>
          </p:nvPr>
        </p:nvSpPr>
        <p:spPr/>
        <p:txBody>
          <a:bodyPr/>
          <a:lstStyle/>
          <a:p>
            <a:pPr algn="l" eaLnBrk="1" hangingPunct="1"/>
            <a:r>
              <a:rPr lang="en-US" altLang="en-US" smtClean="0">
                <a:solidFill>
                  <a:schemeClr val="accent1"/>
                </a:solidFill>
              </a:rPr>
              <a:t>Investasi Jangka Panjang</a:t>
            </a: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b="1" smtClean="0">
                <a:solidFill>
                  <a:schemeClr val="accent1"/>
                </a:solidFill>
              </a:rPr>
              <a:t>Investasi jangka panjang </a:t>
            </a:r>
            <a:r>
              <a:rPr lang="en-US" sz="2400" smtClean="0"/>
              <a:t>adalah dana koperasi yang ditanamkan dalam berbagai aktiva produktif, yang dapat memberikan penghasilan bagi koperasi dalam waktu lebih dari satu tahun.</a:t>
            </a:r>
          </a:p>
          <a:p>
            <a:pPr eaLnBrk="1" hangingPunct="1">
              <a:spcBef>
                <a:spcPts val="600"/>
              </a:spcBef>
              <a:buClr>
                <a:schemeClr val="accent1"/>
              </a:buClr>
              <a:defRPr/>
            </a:pPr>
            <a:r>
              <a:rPr lang="en-US" sz="2400" smtClean="0"/>
              <a:t>Investasi dalam saham perusahaan lain untuk jangka panjang dapat memiliki berbagai alasan, misalnya:</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Memperoleh capital gain atau laba yang berasal dari kenaikan harga saham perusahaan yang dibeli</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Memperoleh pendapatan dividen</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Memperoleh hubungan khusus dengan perusahaan penerbit saham.</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Ekspansi usaha</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Memperluas pasar</a:t>
            </a:r>
          </a:p>
        </p:txBody>
      </p:sp>
      <p:sp>
        <p:nvSpPr>
          <p:cNvPr id="4" name="Slide Number Placeholder 3"/>
          <p:cNvSpPr>
            <a:spLocks noGrp="1"/>
          </p:cNvSpPr>
          <p:nvPr>
            <p:ph type="sldNum" sz="quarter" idx="12"/>
          </p:nvPr>
        </p:nvSpPr>
        <p:spPr/>
        <p:txBody>
          <a:bodyPr/>
          <a:lstStyle/>
          <a:p>
            <a:pPr>
              <a:defRPr/>
            </a:pPr>
            <a:fld id="{A6C46C63-6AE6-467F-A626-65268572EE1D}" type="slidenum">
              <a:rPr lang="en-US">
                <a:solidFill>
                  <a:schemeClr val="tx2"/>
                </a:solidFill>
                <a:effectLst>
                  <a:outerShdw blurRad="38100" dist="38100" dir="2700000" algn="tl">
                    <a:srgbClr val="000000">
                      <a:alpha val="43137"/>
                    </a:srgbClr>
                  </a:outerShdw>
                </a:effectLst>
              </a:rPr>
              <a:pPr>
                <a:defRPr/>
              </a:pPr>
              <a:t>6</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68611" name="Title 1"/>
          <p:cNvSpPr>
            <a:spLocks noGrp="1"/>
          </p:cNvSpPr>
          <p:nvPr>
            <p:ph type="title"/>
          </p:nvPr>
        </p:nvSpPr>
        <p:spPr>
          <a:xfrm>
            <a:off x="457200" y="-27384"/>
            <a:ext cx="8229600" cy="1143000"/>
          </a:xfrm>
        </p:spPr>
        <p:txBody>
          <a:bodyPr/>
          <a:lstStyle/>
          <a:p>
            <a:pPr algn="l" eaLnBrk="1" hangingPunct="1"/>
            <a:r>
              <a:rPr lang="en-US" altLang="en-US" b="1" dirty="0" smtClean="0">
                <a:solidFill>
                  <a:schemeClr val="accent1"/>
                </a:solidFill>
              </a:rPr>
              <a:t>INVESTASI DALAM OBLIGASI</a:t>
            </a:r>
            <a:endParaRPr lang="en-US" altLang="en-US" b="1" dirty="0" smtClean="0">
              <a:solidFill>
                <a:schemeClr val="accent1"/>
              </a:solidFill>
            </a:endParaRPr>
          </a:p>
        </p:txBody>
      </p:sp>
      <p:sp>
        <p:nvSpPr>
          <p:cNvPr id="68612"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pPr>
            <a:r>
              <a:rPr lang="en-US" altLang="en-US" sz="2400" b="1" dirty="0" err="1" smtClean="0">
                <a:solidFill>
                  <a:schemeClr val="accent1"/>
                </a:solidFill>
              </a:rPr>
              <a:t>Obligasi</a:t>
            </a:r>
            <a:r>
              <a:rPr lang="en-US" altLang="en-US" sz="2400" b="1" dirty="0" smtClean="0">
                <a:solidFill>
                  <a:schemeClr val="accent1"/>
                </a:solidFill>
              </a:rPr>
              <a:t> </a:t>
            </a:r>
            <a:r>
              <a:rPr lang="en-US" altLang="en-US" sz="2400" dirty="0" err="1" smtClean="0"/>
              <a:t>adalah</a:t>
            </a:r>
            <a:r>
              <a:rPr lang="en-US" altLang="en-US" sz="2400" dirty="0" smtClean="0"/>
              <a:t> </a:t>
            </a:r>
            <a:r>
              <a:rPr lang="en-US" altLang="en-US" sz="2400" dirty="0" err="1" smtClean="0"/>
              <a:t>surat</a:t>
            </a:r>
            <a:r>
              <a:rPr lang="en-US" altLang="en-US" sz="2400" dirty="0" smtClean="0"/>
              <a:t> </a:t>
            </a:r>
            <a:r>
              <a:rPr lang="en-US" altLang="en-US" sz="2400" dirty="0" err="1" smtClean="0"/>
              <a:t>utang</a:t>
            </a:r>
            <a:r>
              <a:rPr lang="en-US" altLang="en-US" sz="2400" dirty="0" smtClean="0"/>
              <a:t> yang </a:t>
            </a:r>
            <a:r>
              <a:rPr lang="en-US" altLang="en-US" sz="2400" dirty="0" err="1" smtClean="0"/>
              <a:t>diterbitkan</a:t>
            </a:r>
            <a:r>
              <a:rPr lang="en-US" altLang="en-US" sz="2400" dirty="0" smtClean="0"/>
              <a:t> </a:t>
            </a:r>
            <a:r>
              <a:rPr lang="en-US" altLang="en-US" sz="2400" dirty="0" err="1" smtClean="0"/>
              <a:t>oleh</a:t>
            </a:r>
            <a:r>
              <a:rPr lang="en-US" altLang="en-US" sz="2400" dirty="0" smtClean="0"/>
              <a:t> </a:t>
            </a:r>
            <a:r>
              <a:rPr lang="en-US" altLang="en-US" sz="2400" dirty="0" err="1" smtClean="0"/>
              <a:t>suatu</a:t>
            </a:r>
            <a:r>
              <a:rPr lang="en-US" altLang="en-US" sz="2400" dirty="0" smtClean="0"/>
              <a:t> </a:t>
            </a:r>
            <a:r>
              <a:rPr lang="en-US" altLang="en-US" sz="2400" dirty="0" err="1" smtClean="0"/>
              <a:t>perusahaan</a:t>
            </a:r>
            <a:r>
              <a:rPr lang="en-US" altLang="en-US" sz="2400" dirty="0" smtClean="0"/>
              <a:t>, </a:t>
            </a:r>
            <a:r>
              <a:rPr lang="en-US" altLang="en-US" sz="2400" dirty="0" err="1" smtClean="0"/>
              <a:t>berupa</a:t>
            </a:r>
            <a:r>
              <a:rPr lang="en-US" altLang="en-US" sz="2400" dirty="0" smtClean="0"/>
              <a:t> </a:t>
            </a:r>
            <a:r>
              <a:rPr lang="en-US" altLang="en-US" sz="2400" dirty="0" err="1" smtClean="0"/>
              <a:t>janji</a:t>
            </a:r>
            <a:r>
              <a:rPr lang="en-US" altLang="en-US" sz="2400" dirty="0" smtClean="0"/>
              <a:t> </a:t>
            </a:r>
            <a:r>
              <a:rPr lang="en-US" altLang="en-US" sz="2400" dirty="0" err="1" smtClean="0"/>
              <a:t>untuk</a:t>
            </a:r>
            <a:r>
              <a:rPr lang="en-US" altLang="en-US" sz="2400" dirty="0" smtClean="0"/>
              <a:t> </a:t>
            </a:r>
            <a:r>
              <a:rPr lang="en-US" altLang="en-US" sz="2400" dirty="0" err="1" smtClean="0"/>
              <a:t>membayar</a:t>
            </a:r>
            <a:r>
              <a:rPr lang="en-US" altLang="en-US" sz="2400" dirty="0" smtClean="0"/>
              <a:t> </a:t>
            </a:r>
            <a:r>
              <a:rPr lang="en-US" altLang="en-US" sz="2400" dirty="0" err="1" smtClean="0"/>
              <a:t>sejumlah</a:t>
            </a:r>
            <a:r>
              <a:rPr lang="en-US" altLang="en-US" sz="2400" dirty="0" smtClean="0"/>
              <a:t> </a:t>
            </a:r>
            <a:r>
              <a:rPr lang="en-US" altLang="en-US" sz="2400" dirty="0" err="1" smtClean="0"/>
              <a:t>uang</a:t>
            </a:r>
            <a:r>
              <a:rPr lang="en-US" altLang="en-US" sz="2400" dirty="0" smtClean="0"/>
              <a:t> (</a:t>
            </a:r>
            <a:r>
              <a:rPr lang="en-US" altLang="en-US" sz="2400" dirty="0" err="1" smtClean="0"/>
              <a:t>seperti</a:t>
            </a:r>
            <a:r>
              <a:rPr lang="en-US" altLang="en-US" sz="2400" dirty="0" smtClean="0"/>
              <a:t> yang </a:t>
            </a:r>
            <a:r>
              <a:rPr lang="en-US" altLang="en-US" sz="2400" dirty="0" err="1" smtClean="0"/>
              <a:t>tercantum</a:t>
            </a:r>
            <a:r>
              <a:rPr lang="en-US" altLang="en-US" sz="2400" dirty="0" smtClean="0"/>
              <a:t> </a:t>
            </a:r>
            <a:r>
              <a:rPr lang="en-US" altLang="en-US" sz="2400" dirty="0" err="1" smtClean="0"/>
              <a:t>dalam</a:t>
            </a:r>
            <a:r>
              <a:rPr lang="en-US" altLang="en-US" sz="2400" dirty="0" smtClean="0"/>
              <a:t> nominal </a:t>
            </a:r>
            <a:r>
              <a:rPr lang="en-US" altLang="en-US" sz="2400" dirty="0" err="1" smtClean="0"/>
              <a:t>obligasi</a:t>
            </a:r>
            <a:r>
              <a:rPr lang="en-US" altLang="en-US" sz="2400" dirty="0" smtClean="0"/>
              <a:t>) di </a:t>
            </a:r>
            <a:r>
              <a:rPr lang="en-US" altLang="en-US" sz="2400" dirty="0" err="1" smtClean="0"/>
              <a:t>kemudian</a:t>
            </a:r>
            <a:r>
              <a:rPr lang="en-US" altLang="en-US" sz="2400" dirty="0" smtClean="0"/>
              <a:t> </a:t>
            </a:r>
            <a:r>
              <a:rPr lang="en-US" altLang="en-US" sz="2400" dirty="0" err="1" smtClean="0"/>
              <a:t>hari</a:t>
            </a:r>
            <a:r>
              <a:rPr lang="en-US" altLang="en-US" sz="2400" dirty="0" smtClean="0"/>
              <a:t> </a:t>
            </a:r>
            <a:r>
              <a:rPr lang="en-US" altLang="en-US" sz="2400" dirty="0" err="1" smtClean="0"/>
              <a:t>beserta</a:t>
            </a:r>
            <a:r>
              <a:rPr lang="en-US" altLang="en-US" sz="2400" dirty="0" smtClean="0"/>
              <a:t> </a:t>
            </a:r>
            <a:r>
              <a:rPr lang="en-US" altLang="en-US" sz="2400" dirty="0" err="1" smtClean="0"/>
              <a:t>bunganya</a:t>
            </a:r>
            <a:r>
              <a:rPr lang="en-US" altLang="en-US" sz="2400" dirty="0" smtClean="0"/>
              <a:t> </a:t>
            </a:r>
            <a:r>
              <a:rPr lang="en-US" altLang="en-US" sz="2400" dirty="0" err="1" smtClean="0"/>
              <a:t>secara</a:t>
            </a:r>
            <a:r>
              <a:rPr lang="en-US" altLang="en-US" sz="2400" dirty="0" smtClean="0"/>
              <a:t> </a:t>
            </a:r>
            <a:r>
              <a:rPr lang="en-US" altLang="en-US" sz="2400" dirty="0" err="1" smtClean="0"/>
              <a:t>berkala</a:t>
            </a:r>
            <a:r>
              <a:rPr lang="en-US" altLang="en-US" sz="2400" dirty="0" smtClean="0"/>
              <a:t>. </a:t>
            </a:r>
          </a:p>
          <a:p>
            <a:pPr eaLnBrk="1" hangingPunct="1">
              <a:spcBef>
                <a:spcPts val="600"/>
              </a:spcBef>
              <a:buClr>
                <a:schemeClr val="accent1"/>
              </a:buClr>
            </a:pPr>
            <a:r>
              <a:rPr lang="en-US" altLang="en-US" sz="2400" dirty="0" err="1" smtClean="0"/>
              <a:t>Investasi</a:t>
            </a:r>
            <a:r>
              <a:rPr lang="en-US" altLang="en-US" sz="2400" dirty="0" smtClean="0"/>
              <a:t> </a:t>
            </a:r>
            <a:r>
              <a:rPr lang="en-US" altLang="en-US" sz="2400" dirty="0" err="1" smtClean="0"/>
              <a:t>dalam</a:t>
            </a:r>
            <a:r>
              <a:rPr lang="en-US" altLang="en-US" sz="2400" dirty="0" smtClean="0"/>
              <a:t> </a:t>
            </a:r>
            <a:r>
              <a:rPr lang="en-US" altLang="en-US" sz="2400" dirty="0" err="1" smtClean="0"/>
              <a:t>obligasi</a:t>
            </a:r>
            <a:r>
              <a:rPr lang="en-US" altLang="en-US" sz="2400" dirty="0" smtClean="0"/>
              <a:t> </a:t>
            </a:r>
            <a:r>
              <a:rPr lang="en-US" altLang="en-US" sz="2400" dirty="0" err="1" smtClean="0"/>
              <a:t>akan</a:t>
            </a:r>
            <a:r>
              <a:rPr lang="en-US" altLang="en-US" sz="2400" dirty="0" smtClean="0"/>
              <a:t> </a:t>
            </a:r>
            <a:r>
              <a:rPr lang="en-US" altLang="en-US" sz="2400" dirty="0" err="1" smtClean="0"/>
              <a:t>selalu</a:t>
            </a:r>
            <a:r>
              <a:rPr lang="en-US" altLang="en-US" sz="2400" dirty="0" smtClean="0"/>
              <a:t> </a:t>
            </a:r>
            <a:r>
              <a:rPr lang="en-US" altLang="en-US" sz="2400" dirty="0" err="1" smtClean="0"/>
              <a:t>dicatat</a:t>
            </a:r>
            <a:r>
              <a:rPr lang="en-US" altLang="en-US" sz="2400" dirty="0" smtClean="0"/>
              <a:t> </a:t>
            </a:r>
            <a:r>
              <a:rPr lang="en-US" altLang="en-US" sz="2400" dirty="0" err="1" smtClean="0"/>
              <a:t>sebesar</a:t>
            </a:r>
            <a:r>
              <a:rPr lang="en-US" altLang="en-US" sz="2400" dirty="0" smtClean="0"/>
              <a:t> </a:t>
            </a:r>
            <a:r>
              <a:rPr lang="en-US" altLang="en-US" sz="2400" i="1" dirty="0" err="1" smtClean="0"/>
              <a:t>harga</a:t>
            </a:r>
            <a:r>
              <a:rPr lang="en-US" altLang="en-US" sz="2400" i="1" dirty="0" smtClean="0"/>
              <a:t> </a:t>
            </a:r>
            <a:r>
              <a:rPr lang="en-US" altLang="en-US" sz="2400" i="1" dirty="0" err="1" smtClean="0"/>
              <a:t>perolehannya</a:t>
            </a:r>
            <a:r>
              <a:rPr lang="en-US" altLang="en-US" sz="2400" dirty="0" smtClean="0"/>
              <a:t>, </a:t>
            </a:r>
            <a:r>
              <a:rPr lang="en-US" altLang="en-US" sz="2400" dirty="0" err="1" smtClean="0"/>
              <a:t>yaitu</a:t>
            </a:r>
            <a:r>
              <a:rPr lang="en-US" altLang="en-US" sz="2400" dirty="0" smtClean="0"/>
              <a:t> </a:t>
            </a:r>
            <a:r>
              <a:rPr lang="en-US" altLang="en-US" sz="2400" dirty="0" err="1" smtClean="0"/>
              <a:t>keseluruhan</a:t>
            </a:r>
            <a:r>
              <a:rPr lang="en-US" altLang="en-US" sz="2400" dirty="0" smtClean="0"/>
              <a:t> </a:t>
            </a:r>
            <a:r>
              <a:rPr lang="en-US" altLang="en-US" sz="2400" dirty="0" err="1" smtClean="0"/>
              <a:t>uang</a:t>
            </a:r>
            <a:r>
              <a:rPr lang="en-US" altLang="en-US" sz="2400" dirty="0" smtClean="0"/>
              <a:t> yang </a:t>
            </a:r>
            <a:r>
              <a:rPr lang="en-US" altLang="en-US" sz="2400" dirty="0" err="1" smtClean="0"/>
              <a:t>dikeluarkan</a:t>
            </a:r>
            <a:r>
              <a:rPr lang="en-US" altLang="en-US" sz="2400" dirty="0" smtClean="0"/>
              <a:t> </a:t>
            </a:r>
            <a:r>
              <a:rPr lang="en-US" altLang="en-US" sz="2400" dirty="0" err="1" smtClean="0"/>
              <a:t>sampai</a:t>
            </a:r>
            <a:r>
              <a:rPr lang="en-US" altLang="en-US" sz="2400" dirty="0" smtClean="0"/>
              <a:t> </a:t>
            </a:r>
            <a:r>
              <a:rPr lang="en-US" altLang="en-US" sz="2400" dirty="0" err="1" smtClean="0"/>
              <a:t>obligasi</a:t>
            </a:r>
            <a:r>
              <a:rPr lang="en-US" altLang="en-US" sz="2400" dirty="0" smtClean="0"/>
              <a:t> </a:t>
            </a:r>
            <a:r>
              <a:rPr lang="en-US" altLang="en-US" sz="2400" dirty="0" err="1" smtClean="0"/>
              <a:t>tersebut</a:t>
            </a:r>
            <a:r>
              <a:rPr lang="en-US" altLang="en-US" sz="2400" dirty="0" smtClean="0"/>
              <a:t> </a:t>
            </a:r>
            <a:r>
              <a:rPr lang="en-US" altLang="en-US" sz="2400" dirty="0" err="1" smtClean="0"/>
              <a:t>berada</a:t>
            </a:r>
            <a:r>
              <a:rPr lang="en-US" altLang="en-US" sz="2400" dirty="0" smtClean="0"/>
              <a:t> di </a:t>
            </a:r>
            <a:r>
              <a:rPr lang="en-US" altLang="en-US" sz="2400" dirty="0" err="1" smtClean="0"/>
              <a:t>tangan</a:t>
            </a:r>
            <a:r>
              <a:rPr lang="en-US" altLang="en-US" sz="2400" dirty="0" smtClean="0"/>
              <a:t> </a:t>
            </a:r>
            <a:r>
              <a:rPr lang="en-US" altLang="en-US" sz="2400" dirty="0" err="1" smtClean="0"/>
              <a:t>koperasi</a:t>
            </a:r>
            <a:r>
              <a:rPr lang="en-US" altLang="en-US" sz="2400" dirty="0" smtClean="0"/>
              <a:t> (</a:t>
            </a:r>
            <a:r>
              <a:rPr lang="en-US" altLang="en-US" sz="2400" dirty="0" err="1" smtClean="0"/>
              <a:t>harga</a:t>
            </a:r>
            <a:r>
              <a:rPr lang="en-US" altLang="en-US" sz="2400" dirty="0" smtClean="0"/>
              <a:t> </a:t>
            </a:r>
            <a:r>
              <a:rPr lang="en-US" altLang="en-US" sz="2400" dirty="0" err="1" smtClean="0"/>
              <a:t>beli</a:t>
            </a:r>
            <a:r>
              <a:rPr lang="en-US" altLang="en-US" sz="2400" dirty="0" smtClean="0"/>
              <a:t> </a:t>
            </a:r>
            <a:r>
              <a:rPr lang="en-US" altLang="en-US" sz="2400" dirty="0" err="1" smtClean="0"/>
              <a:t>obligasi</a:t>
            </a:r>
            <a:r>
              <a:rPr lang="en-US" altLang="en-US" sz="2400" dirty="0" smtClean="0"/>
              <a:t>, </a:t>
            </a:r>
            <a:r>
              <a:rPr lang="en-US" altLang="en-US" sz="2400" dirty="0" err="1" smtClean="0"/>
              <a:t>biaya</a:t>
            </a:r>
            <a:r>
              <a:rPr lang="en-US" altLang="en-US" sz="2400" dirty="0" smtClean="0"/>
              <a:t> </a:t>
            </a:r>
            <a:r>
              <a:rPr lang="en-US" altLang="en-US" sz="2400" dirty="0" err="1" smtClean="0"/>
              <a:t>notaris</a:t>
            </a:r>
            <a:r>
              <a:rPr lang="en-US" altLang="en-US" sz="2400" dirty="0" smtClean="0"/>
              <a:t>, </a:t>
            </a:r>
            <a:r>
              <a:rPr lang="en-US" altLang="en-US" sz="2400" dirty="0" err="1" smtClean="0"/>
              <a:t>komisi</a:t>
            </a:r>
            <a:r>
              <a:rPr lang="en-US" altLang="en-US" sz="2400" dirty="0" smtClean="0"/>
              <a:t> </a:t>
            </a:r>
            <a:r>
              <a:rPr lang="en-US" altLang="en-US" sz="2400" dirty="0" err="1" smtClean="0"/>
              <a:t>perantara</a:t>
            </a:r>
            <a:r>
              <a:rPr lang="en-US" altLang="en-US" sz="2400" dirty="0" smtClean="0"/>
              <a:t>, </a:t>
            </a:r>
            <a:r>
              <a:rPr lang="en-US" altLang="en-US" sz="2400" dirty="0" err="1" smtClean="0"/>
              <a:t>biaya</a:t>
            </a:r>
            <a:r>
              <a:rPr lang="en-US" altLang="en-US" sz="2400" dirty="0" smtClean="0"/>
              <a:t> </a:t>
            </a:r>
            <a:r>
              <a:rPr lang="en-US" altLang="en-US" sz="2400" dirty="0" err="1" smtClean="0"/>
              <a:t>adminsitrasi</a:t>
            </a:r>
            <a:r>
              <a:rPr lang="en-US" altLang="en-US" sz="2400" dirty="0" smtClean="0"/>
              <a:t> </a:t>
            </a:r>
            <a:r>
              <a:rPr lang="en-US" altLang="en-US" sz="2400" dirty="0" err="1" smtClean="0"/>
              <a:t>serta</a:t>
            </a:r>
            <a:r>
              <a:rPr lang="en-US" altLang="en-US" sz="2400" dirty="0" smtClean="0"/>
              <a:t> </a:t>
            </a:r>
            <a:r>
              <a:rPr lang="en-US" altLang="en-US" sz="2400" dirty="0" err="1" smtClean="0"/>
              <a:t>provisi</a:t>
            </a:r>
            <a:r>
              <a:rPr lang="en-US" altLang="en-US" sz="2400" dirty="0" smtClean="0"/>
              <a:t>, </a:t>
            </a:r>
            <a:r>
              <a:rPr lang="en-US" altLang="en-US" sz="2400" dirty="0" err="1" smtClean="0"/>
              <a:t>dan</a:t>
            </a:r>
            <a:r>
              <a:rPr lang="en-US" altLang="en-US" sz="2400" dirty="0" smtClean="0"/>
              <a:t> </a:t>
            </a:r>
            <a:r>
              <a:rPr lang="en-US" altLang="en-US" sz="2400" dirty="0" err="1" smtClean="0"/>
              <a:t>sebagainya</a:t>
            </a:r>
            <a:r>
              <a:rPr lang="en-US" altLang="en-US" sz="2400" dirty="0" smtClean="0"/>
              <a:t>). </a:t>
            </a:r>
          </a:p>
        </p:txBody>
      </p:sp>
      <p:sp>
        <p:nvSpPr>
          <p:cNvPr id="4" name="Slide Number Placeholder 3"/>
          <p:cNvSpPr>
            <a:spLocks noGrp="1"/>
          </p:cNvSpPr>
          <p:nvPr>
            <p:ph type="sldNum" sz="quarter" idx="12"/>
          </p:nvPr>
        </p:nvSpPr>
        <p:spPr/>
        <p:txBody>
          <a:bodyPr/>
          <a:lstStyle/>
          <a:p>
            <a:pPr>
              <a:defRPr/>
            </a:pPr>
            <a:fld id="{D6CA4150-ACE0-4F64-A33E-2B0D60200BB1}" type="slidenum">
              <a:rPr lang="en-US">
                <a:solidFill>
                  <a:schemeClr val="tx2"/>
                </a:solidFill>
                <a:effectLst>
                  <a:outerShdw blurRad="38100" dist="38100" dir="2700000" algn="tl">
                    <a:srgbClr val="000000">
                      <a:alpha val="43137"/>
                    </a:srgbClr>
                  </a:outerShdw>
                </a:effectLst>
              </a:rPr>
              <a:pPr>
                <a:defRPr/>
              </a:pPr>
              <a:t>7</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69635" name="Title 1"/>
          <p:cNvSpPr>
            <a:spLocks noGrp="1"/>
          </p:cNvSpPr>
          <p:nvPr>
            <p:ph type="title"/>
          </p:nvPr>
        </p:nvSpPr>
        <p:spPr>
          <a:xfrm>
            <a:off x="457200" y="-27384"/>
            <a:ext cx="8229600" cy="1143000"/>
          </a:xfrm>
        </p:spPr>
        <p:txBody>
          <a:bodyPr/>
          <a:lstStyle/>
          <a:p>
            <a:pPr algn="l" eaLnBrk="1" hangingPunct="1"/>
            <a:r>
              <a:rPr lang="en-US" altLang="en-US" dirty="0" smtClean="0">
                <a:solidFill>
                  <a:schemeClr val="accent1"/>
                </a:solidFill>
              </a:rPr>
              <a:t>INVESTASI DALAM OBLIGASI</a:t>
            </a:r>
            <a:endParaRPr lang="en-US" altLang="en-US" dirty="0" smtClean="0">
              <a:solidFill>
                <a:schemeClr val="accent1"/>
              </a:solidFill>
            </a:endParaRPr>
          </a:p>
        </p:txBody>
      </p:sp>
      <p:sp>
        <p:nvSpPr>
          <p:cNvPr id="6147" name="Content Placeholder 2"/>
          <p:cNvSpPr>
            <a:spLocks noGrp="1"/>
          </p:cNvSpPr>
          <p:nvPr>
            <p:ph idx="1"/>
          </p:nvPr>
        </p:nvSpPr>
        <p:spPr>
          <a:xfrm>
            <a:off x="457200" y="1124744"/>
            <a:ext cx="8229600" cy="4857750"/>
          </a:xfrm>
        </p:spPr>
        <p:txBody>
          <a:bodyPr/>
          <a:lstStyle/>
          <a:p>
            <a:pPr marL="231775" indent="-231775" eaLnBrk="1" hangingPunct="1">
              <a:spcBef>
                <a:spcPts val="600"/>
              </a:spcBef>
              <a:buClr>
                <a:schemeClr val="accent1"/>
              </a:buClr>
              <a:defRPr/>
            </a:pPr>
            <a:r>
              <a:rPr lang="en-US" sz="2400" dirty="0" err="1" smtClean="0"/>
              <a:t>Obligasi</a:t>
            </a:r>
            <a:r>
              <a:rPr lang="en-US" sz="2400" dirty="0" smtClean="0"/>
              <a:t> </a:t>
            </a:r>
            <a:r>
              <a:rPr lang="en-US" sz="2400" dirty="0" err="1" smtClean="0"/>
              <a:t>tidak</a:t>
            </a:r>
            <a:r>
              <a:rPr lang="en-US" sz="2400" dirty="0" smtClean="0"/>
              <a:t> </a:t>
            </a:r>
            <a:r>
              <a:rPr lang="en-US" sz="2400" dirty="0" err="1" smtClean="0"/>
              <a:t>selalu</a:t>
            </a:r>
            <a:r>
              <a:rPr lang="en-US" sz="2400" dirty="0" smtClean="0"/>
              <a:t> </a:t>
            </a:r>
            <a:r>
              <a:rPr lang="en-US" sz="2400" dirty="0" err="1" smtClean="0"/>
              <a:t>diperoleh</a:t>
            </a:r>
            <a:r>
              <a:rPr lang="en-US" sz="2400" dirty="0" smtClean="0"/>
              <a:t> </a:t>
            </a:r>
            <a:r>
              <a:rPr lang="en-US" sz="2400" dirty="0" err="1" smtClean="0"/>
              <a:t>sesuai</a:t>
            </a:r>
            <a:r>
              <a:rPr lang="en-US" sz="2400" dirty="0" smtClean="0"/>
              <a:t> </a:t>
            </a:r>
            <a:r>
              <a:rPr lang="en-US" sz="2400" dirty="0" err="1" smtClean="0"/>
              <a:t>dengan</a:t>
            </a:r>
            <a:r>
              <a:rPr lang="en-US" sz="2400" dirty="0" smtClean="0"/>
              <a:t> </a:t>
            </a:r>
            <a:r>
              <a:rPr lang="en-US" sz="2400" dirty="0" err="1" smtClean="0"/>
              <a:t>nilai</a:t>
            </a:r>
            <a:r>
              <a:rPr lang="en-US" sz="2400" dirty="0" smtClean="0"/>
              <a:t> </a:t>
            </a:r>
            <a:r>
              <a:rPr lang="en-US" sz="2400" dirty="0" err="1" smtClean="0"/>
              <a:t>nominalnya</a:t>
            </a:r>
            <a:r>
              <a:rPr lang="en-US" sz="2400" dirty="0" smtClean="0"/>
              <a:t> (di </a:t>
            </a:r>
            <a:r>
              <a:rPr lang="en-US" sz="2400" dirty="0" err="1" smtClean="0"/>
              <a:t>atas</a:t>
            </a:r>
            <a:r>
              <a:rPr lang="en-US" sz="2400" dirty="0" smtClean="0"/>
              <a:t> </a:t>
            </a:r>
            <a:r>
              <a:rPr lang="en-US" sz="2400" dirty="0" err="1" smtClean="0"/>
              <a:t>nilai</a:t>
            </a:r>
            <a:r>
              <a:rPr lang="en-US" sz="2400" dirty="0" smtClean="0"/>
              <a:t> </a:t>
            </a:r>
            <a:r>
              <a:rPr lang="en-US" sz="2400" dirty="0" err="1" smtClean="0"/>
              <a:t>nominalnya</a:t>
            </a:r>
            <a:r>
              <a:rPr lang="en-US" sz="2400" dirty="0" smtClean="0"/>
              <a:t> </a:t>
            </a:r>
            <a:r>
              <a:rPr lang="en-US" sz="2400" dirty="0" err="1" smtClean="0"/>
              <a:t>atau</a:t>
            </a:r>
            <a:r>
              <a:rPr lang="en-US" sz="2400" dirty="0" smtClean="0"/>
              <a:t> di </a:t>
            </a:r>
            <a:r>
              <a:rPr lang="en-US" sz="2400" dirty="0" err="1" smtClean="0"/>
              <a:t>bawah</a:t>
            </a:r>
            <a:r>
              <a:rPr lang="en-US" sz="2400" dirty="0" smtClean="0"/>
              <a:t> </a:t>
            </a:r>
            <a:r>
              <a:rPr lang="en-US" sz="2400" dirty="0" err="1" smtClean="0"/>
              <a:t>nilai</a:t>
            </a:r>
            <a:r>
              <a:rPr lang="en-US" sz="2400" dirty="0" smtClean="0"/>
              <a:t> </a:t>
            </a:r>
            <a:r>
              <a:rPr lang="en-US" sz="2400" dirty="0" err="1" smtClean="0"/>
              <a:t>nominalnya</a:t>
            </a:r>
            <a:r>
              <a:rPr lang="en-US" sz="2400" dirty="0" smtClean="0"/>
              <a:t>).</a:t>
            </a:r>
          </a:p>
          <a:p>
            <a:pPr marL="463550" lvl="1" indent="-231775" eaLnBrk="1" hangingPunct="1">
              <a:spcBef>
                <a:spcPts val="600"/>
              </a:spcBef>
              <a:buClr>
                <a:schemeClr val="accent1"/>
              </a:buClr>
              <a:defRPr/>
            </a:pPr>
            <a:r>
              <a:rPr lang="en-US" sz="2400" dirty="0" err="1" smtClean="0">
                <a:effectLst>
                  <a:outerShdw blurRad="38100" dist="38100" dir="2700000" algn="tl">
                    <a:srgbClr val="000000">
                      <a:alpha val="43137"/>
                    </a:srgbClr>
                  </a:outerShdw>
                </a:effectLst>
              </a:rPr>
              <a:t>Jika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obligasi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dibeli</a:t>
            </a:r>
            <a:r>
              <a:rPr lang="en-US" sz="2400" dirty="0" smtClean="0">
                <a:effectLst>
                  <a:outerShdw blurRad="38100" dist="38100" dir="2700000" algn="tl">
                    <a:srgbClr val="000000">
                      <a:alpha val="43137"/>
                    </a:srgbClr>
                  </a:outerShdw>
                </a:effectLst>
              </a:rPr>
              <a:t> di </a:t>
            </a:r>
            <a:r>
              <a:rPr lang="en-US" sz="2400" dirty="0" err="1" smtClean="0">
                <a:effectLst>
                  <a:outerShdw blurRad="38100" dist="38100" dir="2700000" algn="tl">
                    <a:srgbClr val="000000">
                      <a:alpha val="43137"/>
                    </a:srgbClr>
                  </a:outerShdw>
                </a:effectLst>
              </a:rPr>
              <a:t>bawah</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atau</a:t>
            </a:r>
            <a:r>
              <a:rPr lang="en-US" sz="2400" dirty="0" smtClean="0">
                <a:effectLst>
                  <a:outerShdw blurRad="38100" dist="38100" dir="2700000" algn="tl">
                    <a:srgbClr val="000000">
                      <a:alpha val="43137"/>
                    </a:srgbClr>
                  </a:outerShdw>
                </a:effectLst>
              </a:rPr>
              <a:t> di </a:t>
            </a:r>
            <a:r>
              <a:rPr lang="en-US" sz="2400" dirty="0" err="1" smtClean="0">
                <a:effectLst>
                  <a:outerShdw blurRad="38100" dist="38100" dir="2700000" algn="tl">
                    <a:srgbClr val="000000">
                      <a:alpha val="43137"/>
                    </a:srgbClr>
                  </a:outerShdw>
                </a:effectLst>
              </a:rPr>
              <a:t>atas</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harga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nominalnya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selisih</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antara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harga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perolehan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dengan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harga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nominalnya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harus</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diamortisasi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selama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umur</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obligasi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tersebut</a:t>
            </a:r>
            <a:r>
              <a:rPr lang="en-US" sz="2400" dirty="0" smtClean="0">
                <a:effectLst>
                  <a:outerShdw blurRad="38100" dist="38100" dir="2700000" algn="tl">
                    <a:srgbClr val="000000">
                      <a:alpha val="43137"/>
                    </a:srgbClr>
                  </a:outerShdw>
                </a:effectLst>
              </a:rPr>
              <a:t>. </a:t>
            </a:r>
          </a:p>
          <a:p>
            <a:pPr marL="231775" indent="-231775" eaLnBrk="1" hangingPunct="1">
              <a:spcBef>
                <a:spcPts val="600"/>
              </a:spcBef>
              <a:buClr>
                <a:schemeClr val="accent1"/>
              </a:buClr>
              <a:defRPr/>
            </a:pPr>
            <a:r>
              <a:rPr lang="en-US" sz="2400" dirty="0" err="1" smtClean="0"/>
              <a:t>Pada</a:t>
            </a:r>
            <a:r>
              <a:rPr lang="en-US" sz="2400" dirty="0" smtClean="0"/>
              <a:t> </a:t>
            </a:r>
            <a:r>
              <a:rPr lang="en-US" sz="2400" dirty="0" err="1" smtClean="0"/>
              <a:t>saat</a:t>
            </a:r>
            <a:r>
              <a:rPr lang="en-US" sz="2400" dirty="0" smtClean="0"/>
              <a:t> </a:t>
            </a:r>
            <a:r>
              <a:rPr lang="en-US" sz="2400" dirty="0" err="1" smtClean="0"/>
              <a:t>obligasi</a:t>
            </a:r>
            <a:r>
              <a:rPr lang="en-US" sz="2400" dirty="0" smtClean="0"/>
              <a:t> </a:t>
            </a:r>
            <a:r>
              <a:rPr lang="en-US" sz="2400" dirty="0" err="1" smtClean="0"/>
              <a:t>jatuh</a:t>
            </a:r>
            <a:r>
              <a:rPr lang="en-US" sz="2400" dirty="0" smtClean="0"/>
              <a:t> tempo, </a:t>
            </a:r>
            <a:r>
              <a:rPr lang="en-US" sz="2400" dirty="0" err="1" smtClean="0"/>
              <a:t>koperasi</a:t>
            </a:r>
            <a:r>
              <a:rPr lang="en-US" sz="2400" dirty="0" smtClean="0"/>
              <a:t> </a:t>
            </a:r>
            <a:r>
              <a:rPr lang="en-US" sz="2400" dirty="0" err="1" smtClean="0"/>
              <a:t>akan</a:t>
            </a:r>
            <a:r>
              <a:rPr lang="en-US" sz="2400" dirty="0" smtClean="0"/>
              <a:t> </a:t>
            </a:r>
            <a:r>
              <a:rPr lang="en-US" sz="2400" dirty="0" err="1" smtClean="0"/>
              <a:t>menerima</a:t>
            </a:r>
            <a:r>
              <a:rPr lang="en-US" sz="2400" dirty="0" smtClean="0"/>
              <a:t> </a:t>
            </a:r>
            <a:r>
              <a:rPr lang="en-US" sz="2400" dirty="0" err="1" smtClean="0"/>
              <a:t>uang</a:t>
            </a:r>
            <a:r>
              <a:rPr lang="en-US" sz="2400" dirty="0" smtClean="0"/>
              <a:t> </a:t>
            </a:r>
            <a:r>
              <a:rPr lang="en-US" sz="2400" dirty="0" err="1" smtClean="0"/>
              <a:t>sebesar</a:t>
            </a:r>
            <a:r>
              <a:rPr lang="en-US" sz="2400" dirty="0" smtClean="0"/>
              <a:t> </a:t>
            </a:r>
            <a:r>
              <a:rPr lang="en-US" sz="2400" dirty="0" err="1" smtClean="0"/>
              <a:t>nilai</a:t>
            </a:r>
            <a:r>
              <a:rPr lang="en-US" sz="2400" dirty="0" smtClean="0"/>
              <a:t> </a:t>
            </a:r>
            <a:r>
              <a:rPr lang="en-US" sz="2400" dirty="0" err="1" smtClean="0"/>
              <a:t>nominalnya</a:t>
            </a:r>
            <a:r>
              <a:rPr lang="en-US" sz="2400" dirty="0" smtClean="0"/>
              <a:t>. </a:t>
            </a:r>
          </a:p>
          <a:p>
            <a:pPr marL="463550" lvl="1" indent="-231775" eaLnBrk="1" hangingPunct="1">
              <a:spcBef>
                <a:spcPts val="600"/>
              </a:spcBef>
              <a:buClr>
                <a:schemeClr val="accent1"/>
              </a:buClr>
              <a:defRPr/>
            </a:pPr>
            <a:r>
              <a:rPr lang="en-US" sz="2400" dirty="0" err="1" smtClean="0">
                <a:effectLst>
                  <a:outerShdw blurRad="38100" dist="38100" dir="2700000" algn="tl">
                    <a:srgbClr val="000000">
                      <a:alpha val="43137"/>
                    </a:srgbClr>
                  </a:outerShdw>
                </a:effectLst>
              </a:rPr>
              <a:t>Jika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obligasi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dibeli</a:t>
            </a:r>
            <a:r>
              <a:rPr lang="en-US" sz="2400" dirty="0" smtClean="0">
                <a:effectLst>
                  <a:outerShdw blurRad="38100" dist="38100" dir="2700000" algn="tl">
                    <a:srgbClr val="000000">
                      <a:alpha val="43137"/>
                    </a:srgbClr>
                  </a:outerShdw>
                </a:effectLst>
              </a:rPr>
              <a:t> di </a:t>
            </a:r>
            <a:r>
              <a:rPr lang="en-US" sz="2400" dirty="0" err="1" smtClean="0">
                <a:effectLst>
                  <a:outerShdw blurRad="38100" dist="38100" dir="2700000" algn="tl">
                    <a:srgbClr val="000000">
                      <a:alpha val="43137"/>
                    </a:srgbClr>
                  </a:outerShdw>
                </a:effectLst>
              </a:rPr>
              <a:t>bawah</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nilai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nominalnya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setiap</a:t>
            </a:r>
            <a:r>
              <a:rPr lang="en-US" sz="2400" dirty="0" smtClean="0">
                <a:effectLst>
                  <a:outerShdw blurRad="38100" dist="38100" dir="2700000" algn="tl">
                    <a:srgbClr val="000000">
                      <a:alpha val="43137"/>
                    </a:srgbClr>
                  </a:outerShdw>
                </a:effectLst>
              </a:rPr>
              <a:t> kali </a:t>
            </a:r>
            <a:r>
              <a:rPr lang="en-US" sz="2400" dirty="0" err="1" smtClean="0">
                <a:effectLst>
                  <a:outerShdw blurRad="38100" dist="38100" dir="2700000" algn="tl">
                    <a:srgbClr val="000000">
                      <a:alpha val="43137"/>
                    </a:srgbClr>
                  </a:outerShdw>
                </a:effectLst>
              </a:rPr>
              <a:t>koperasi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menerima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pendapatan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bunga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harus</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ditambah</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dengan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amortisasi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selisih</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harga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perolehan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obligasi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tadi</a:t>
            </a:r>
            <a:r>
              <a:rPr lang="en-US" sz="2400" dirty="0" smtClean="0">
                <a:effectLst>
                  <a:outerShdw blurRad="38100" dist="38100" dir="2700000" algn="tl">
                    <a:srgbClr val="000000">
                      <a:alpha val="43137"/>
                    </a:srgbClr>
                  </a:outerShdw>
                </a:effectLst>
              </a:rPr>
              <a:t>. </a:t>
            </a:r>
          </a:p>
          <a:p>
            <a:pPr marL="463550" lvl="1" indent="-231775" eaLnBrk="1" hangingPunct="1">
              <a:spcBef>
                <a:spcPts val="600"/>
              </a:spcBef>
              <a:buClr>
                <a:schemeClr val="accent1"/>
              </a:buClr>
              <a:defRPr/>
            </a:pPr>
            <a:r>
              <a:rPr lang="en-US" sz="2400" dirty="0" err="1" smtClean="0">
                <a:effectLst>
                  <a:outerShdw blurRad="38100" dist="38100" dir="2700000" algn="tl">
                    <a:srgbClr val="000000">
                      <a:alpha val="43137"/>
                    </a:srgbClr>
                  </a:outerShdw>
                </a:effectLst>
              </a:rPr>
              <a:t>Jika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koperasi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membeli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obligasi</a:t>
            </a:r>
            <a:r>
              <a:rPr lang="en-US" sz="2400" dirty="0" smtClean="0">
                <a:effectLst>
                  <a:outerShdw blurRad="38100" dist="38100" dir="2700000" algn="tl">
                    <a:srgbClr val="000000">
                      <a:alpha val="43137"/>
                    </a:srgbClr>
                  </a:outerShdw>
                </a:effectLst>
              </a:rPr>
              <a:t> di </a:t>
            </a:r>
            <a:r>
              <a:rPr lang="en-US" sz="2400" dirty="0" err="1" smtClean="0">
                <a:effectLst>
                  <a:outerShdw blurRad="38100" dist="38100" dir="2700000" algn="tl">
                    <a:srgbClr val="000000">
                      <a:alpha val="43137"/>
                    </a:srgbClr>
                  </a:outerShdw>
                </a:effectLst>
              </a:rPr>
              <a:t>atas</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nilai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nominalnya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setiap</a:t>
            </a:r>
            <a:r>
              <a:rPr lang="en-US" sz="2400" dirty="0" smtClean="0">
                <a:effectLst>
                  <a:outerShdw blurRad="38100" dist="38100" dir="2700000" algn="tl">
                    <a:srgbClr val="000000">
                      <a:alpha val="43137"/>
                    </a:srgbClr>
                  </a:outerShdw>
                </a:effectLst>
              </a:rPr>
              <a:t> kali </a:t>
            </a:r>
            <a:r>
              <a:rPr lang="en-US" sz="2400" dirty="0" err="1" smtClean="0">
                <a:effectLst>
                  <a:outerShdw blurRad="38100" dist="38100" dir="2700000" algn="tl">
                    <a:srgbClr val="000000">
                      <a:alpha val="43137"/>
                    </a:srgbClr>
                  </a:outerShdw>
                </a:effectLst>
              </a:rPr>
              <a:t>koperasi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menerima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pendapatan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bunga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harus</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dikurangi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dengan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amortisasi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selisih</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harga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perolehan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obligasi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tadi</a:t>
            </a:r>
            <a:r>
              <a:rPr lang="en-US" sz="2400" dirty="0" smtClean="0">
                <a:effectLst>
                  <a:outerShdw blurRad="38100" dist="38100" dir="2700000" algn="tl">
                    <a:srgbClr val="000000">
                      <a:alpha val="43137"/>
                    </a:srgbClr>
                  </a:outerShdw>
                </a:effectLst>
              </a:rPr>
              <a:t>.</a:t>
            </a:r>
          </a:p>
        </p:txBody>
      </p:sp>
      <p:sp>
        <p:nvSpPr>
          <p:cNvPr id="4" name="Slide Number Placeholder 3"/>
          <p:cNvSpPr>
            <a:spLocks noGrp="1"/>
          </p:cNvSpPr>
          <p:nvPr>
            <p:ph type="sldNum" sz="quarter" idx="12"/>
          </p:nvPr>
        </p:nvSpPr>
        <p:spPr/>
        <p:txBody>
          <a:bodyPr/>
          <a:lstStyle/>
          <a:p>
            <a:pPr>
              <a:defRPr/>
            </a:pPr>
            <a:fld id="{45EC523B-F1D1-4274-9475-EA8733039869}" type="slidenum">
              <a:rPr lang="en-US">
                <a:solidFill>
                  <a:schemeClr val="tx2"/>
                </a:solidFill>
                <a:effectLst>
                  <a:outerShdw blurRad="38100" dist="38100" dir="2700000" algn="tl">
                    <a:srgbClr val="000000">
                      <a:alpha val="43137"/>
                    </a:srgbClr>
                  </a:outerShdw>
                </a:effectLst>
              </a:rPr>
              <a:pPr>
                <a:defRPr/>
              </a:pPr>
              <a:t>8</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70659" name="Title 1"/>
          <p:cNvSpPr>
            <a:spLocks noGrp="1"/>
          </p:cNvSpPr>
          <p:nvPr>
            <p:ph type="title"/>
          </p:nvPr>
        </p:nvSpPr>
        <p:spPr>
          <a:xfrm>
            <a:off x="467544" y="-27384"/>
            <a:ext cx="8229600" cy="1143000"/>
          </a:xfrm>
        </p:spPr>
        <p:txBody>
          <a:bodyPr/>
          <a:lstStyle/>
          <a:p>
            <a:pPr algn="l" eaLnBrk="1" hangingPunct="1"/>
            <a:r>
              <a:rPr lang="en-US" altLang="en-US" dirty="0" smtClean="0">
                <a:solidFill>
                  <a:schemeClr val="accent1"/>
                </a:solidFill>
              </a:rPr>
              <a:t>INVESTASI DALAM SAHAM</a:t>
            </a:r>
            <a:endParaRPr lang="en-US" altLang="en-US" dirty="0" smtClean="0">
              <a:solidFill>
                <a:schemeClr val="accent1"/>
              </a:solidFill>
            </a:endParaRP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Saham perusahaan yang beredar di bursa efek juga dapat menjadi objek investasi jangka panjang bagi koperasi yang menginginkannya. </a:t>
            </a:r>
          </a:p>
          <a:p>
            <a:pPr eaLnBrk="1" hangingPunct="1">
              <a:spcBef>
                <a:spcPts val="600"/>
              </a:spcBef>
              <a:buClr>
                <a:schemeClr val="accent1"/>
              </a:buClr>
              <a:defRPr/>
            </a:pPr>
            <a:r>
              <a:rPr lang="en-US" sz="2400" smtClean="0"/>
              <a:t>Ada begitu banyak perusahaan yang listing di bursa efek, dan seluruh saham dapat dibeli oleh siapa pun yang memiliki dana, baik untuk jangka pendek maupun jangka panjang, serta dengan motivasi apa pun. </a:t>
            </a:r>
          </a:p>
          <a:p>
            <a:pPr eaLnBrk="1" hangingPunct="1">
              <a:spcBef>
                <a:spcPts val="600"/>
              </a:spcBef>
              <a:buClr>
                <a:schemeClr val="accent1"/>
              </a:buClr>
              <a:defRPr/>
            </a:pPr>
            <a:r>
              <a:rPr lang="en-US" sz="2400" smtClean="0"/>
              <a:t>Saham-saham tersebut juga dijual pada harga yang pasti berbeda dengan nilai nominalnya karena harga setiap saham pasti berubah setiap hari.</a:t>
            </a:r>
            <a:endParaRPr lang="en-US" sz="16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6CAEFCE7-8CD9-4519-AB25-945FABC927A6}" type="slidenum">
              <a:rPr lang="en-US">
                <a:solidFill>
                  <a:schemeClr val="tx2"/>
                </a:solidFill>
                <a:effectLst>
                  <a:outerShdw blurRad="38100" dist="38100" dir="2700000" algn="tl">
                    <a:srgbClr val="000000">
                      <a:alpha val="43137"/>
                    </a:srgbClr>
                  </a:outerShdw>
                </a:effectLst>
              </a:rPr>
              <a:pPr>
                <a:defRPr/>
              </a:pPr>
              <a:t>9</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2590</TotalTime>
  <Words>914</Words>
  <Application>Microsoft Office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AKUNTANSI KOPERASI       JUNAIDI, SE., MSA  FAKULTAS EKONOMI UNIVERSITAS ISLAM MALANG 2016</vt:lpstr>
      <vt:lpstr>AKUNTANSI KOPERASI  9</vt:lpstr>
      <vt:lpstr>INVESTASI JANGKA PENDEK</vt:lpstr>
      <vt:lpstr>INVESTASI JANGKA PENDEK</vt:lpstr>
      <vt:lpstr>Investasi Jangka Pendek</vt:lpstr>
      <vt:lpstr>Investasi Jangka Panjang</vt:lpstr>
      <vt:lpstr>INVESTASI DALAM OBLIGASI</vt:lpstr>
      <vt:lpstr>INVESTASI DALAM OBLIGASI</vt:lpstr>
      <vt:lpstr>INVESTASI DALAM SAHAM</vt:lpstr>
      <vt:lpstr>INVESTASI DALAM SAHAM</vt:lpstr>
      <vt:lpstr>INVESTASI DALAM SAHAM</vt:lpstr>
      <vt:lpstr>INVESTASI DALAM TANAH</vt:lpstr>
      <vt:lpstr>INVESTASI DALAM TANAH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Bagian3 Bab11-19</dc:title>
  <dc:creator>Rudi Pulunggono</dc:creator>
  <cp:lastModifiedBy>WIN 8.1</cp:lastModifiedBy>
  <cp:revision>571</cp:revision>
  <dcterms:created xsi:type="dcterms:W3CDTF">2012-07-27T06:53:21Z</dcterms:created>
  <dcterms:modified xsi:type="dcterms:W3CDTF">2016-12-20T10:46:11Z</dcterms:modified>
</cp:coreProperties>
</file>